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7" r:id="rId1"/>
  </p:sldMasterIdLst>
  <p:notesMasterIdLst>
    <p:notesMasterId r:id="rId45"/>
  </p:notesMasterIdLst>
  <p:sldIdLst>
    <p:sldId id="256" r:id="rId2"/>
    <p:sldId id="257" r:id="rId3"/>
    <p:sldId id="259" r:id="rId4"/>
    <p:sldId id="258" r:id="rId5"/>
    <p:sldId id="27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1" r:id="rId15"/>
    <p:sldId id="269" r:id="rId16"/>
    <p:sldId id="298" r:id="rId17"/>
    <p:sldId id="270" r:id="rId18"/>
    <p:sldId id="297" r:id="rId19"/>
    <p:sldId id="272" r:id="rId20"/>
    <p:sldId id="273" r:id="rId21"/>
    <p:sldId id="275" r:id="rId22"/>
    <p:sldId id="276" r:id="rId23"/>
    <p:sldId id="277" r:id="rId24"/>
    <p:sldId id="279" r:id="rId25"/>
    <p:sldId id="278" r:id="rId26"/>
    <p:sldId id="283" r:id="rId27"/>
    <p:sldId id="299" r:id="rId28"/>
    <p:sldId id="280" r:id="rId29"/>
    <p:sldId id="286" r:id="rId30"/>
    <p:sldId id="281" r:id="rId31"/>
    <p:sldId id="282" r:id="rId32"/>
    <p:sldId id="284" r:id="rId33"/>
    <p:sldId id="285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</p:sldIdLst>
  <p:sldSz cx="9906000" cy="6858000" type="A4"/>
  <p:notesSz cx="6858000" cy="9906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EBEA"/>
    <a:srgbClr val="A26176"/>
    <a:srgbClr val="F3C8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DF4"/>
          </a:solidFill>
        </a:fill>
      </a:tcStyle>
    </a:wholeTbl>
    <a:band1H>
      <a:tcStyle>
        <a:tcBdr/>
        <a:fill>
          <a:solidFill>
            <a:srgbClr val="D0D8E8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0D8E8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F81BD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F81BD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F81BD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F81BD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05"/>
    <p:restoredTop sz="94753"/>
  </p:normalViewPr>
  <p:slideViewPr>
    <p:cSldViewPr snapToGrid="0" snapToObjects="1">
      <p:cViewPr>
        <p:scale>
          <a:sx n="76" d="100"/>
          <a:sy n="76" d="100"/>
        </p:scale>
        <p:origin x="2376" y="840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e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197BA19-87F0-BD44-89E4-D2C5C5B66A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5999" y="812517"/>
            <a:ext cx="7127281" cy="4008958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F9E4CFE-174B-B547-B126-EF467557D903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5998" y="5078522"/>
            <a:ext cx="6047640" cy="481104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lvl="0"/>
            <a:r>
              <a:rPr lang="en-US"/>
              <a:t>Click to edit the notes format</a:t>
            </a:r>
          </a:p>
        </p:txBody>
      </p:sp>
      <p:sp>
        <p:nvSpPr>
          <p:cNvPr id="4" name="PlaceHolder 3">
            <a:extLst>
              <a:ext uri="{FF2B5EF4-FFF2-40B4-BE49-F238E27FC236}">
                <a16:creationId xmlns:a16="http://schemas.microsoft.com/office/drawing/2014/main" id="{120D734B-00F7-F84D-A88C-08C3A3FEDE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5" name="PlaceHolder 4">
            <a:extLst>
              <a:ext uri="{FF2B5EF4-FFF2-40B4-BE49-F238E27FC236}">
                <a16:creationId xmlns:a16="http://schemas.microsoft.com/office/drawing/2014/main" id="{9A50DE3D-5F35-CC44-BCA4-807897CE17B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2" y="0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6" name="PlaceHolder 5">
            <a:extLst>
              <a:ext uri="{FF2B5EF4-FFF2-40B4-BE49-F238E27FC236}">
                <a16:creationId xmlns:a16="http://schemas.microsoft.com/office/drawing/2014/main" id="{F543BC22-2D89-8F49-AD74-9A812607D11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7" name="PlaceHolder 6">
            <a:extLst>
              <a:ext uri="{FF2B5EF4-FFF2-40B4-BE49-F238E27FC236}">
                <a16:creationId xmlns:a16="http://schemas.microsoft.com/office/drawing/2014/main" id="{106C5930-6C1B-8448-83A1-93F6CA92BC1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2" y="10157402"/>
            <a:ext cx="3280684" cy="5342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Times New Roman"/>
                <a:ea typeface="DejaVu Sans"/>
                <a:cs typeface="DejaVu Sans"/>
              </a:defRPr>
            </a:lvl1pPr>
          </a:lstStyle>
          <a:p>
            <a:pPr lvl="0"/>
            <a:fld id="{DFE42B08-3274-C043-995A-2CBF5111145A}" type="slidenum"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491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2000" b="0" i="0" u="none" strike="noStrike" kern="1200" cap="none" spc="-1" baseline="0">
        <a:solidFill>
          <a:srgbClr val="000000"/>
        </a:solidFill>
        <a:uFillTx/>
        <a:latin typeface="Arial"/>
        <a:ea typeface="DejaVu Sans"/>
        <a:cs typeface="DejaVu San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AD9470ED-ACD4-5248-9E65-1FE845A970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4ED1C388-243D-4E4F-B816-0DBAA4FEB19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17A6ECBF-3E96-0245-88E6-9C85CCC5B83C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78D6207-B76D-F446-8D3F-FB79BA6C8EE1}" type="slidenum">
              <a:t>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ED7D1530-8507-944E-8459-15C3F22924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FA7EEB4E-4C96-DE4F-84AC-AAEFA864426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B397E627-8D75-B540-990D-9FEDC02B8336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FA36FDA-4C84-B348-ADF7-9649D160A713}" type="slidenum">
              <a:t>10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624E32B1-BCD1-5445-8965-A6433D0CD7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BA958467-F620-1F4B-94D9-73FB4CC1A13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282893A0-1084-E94E-B14A-7BD51C0EBCB7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F1E129D-5F2C-054F-AC81-50F1C739F042}" type="slidenum">
              <a:t>11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AF7582B-4F21-914E-8D07-2035A66623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B8F567C1-4F86-494C-84F5-A22270520F7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4244C0DA-A9AA-D742-81B6-F59B837E461D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18D67A6-D909-9043-9F62-B5F1A65690C1}" type="slidenum">
              <a:t>12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595A50A-B11A-3C46-800F-FC0AC4C680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E75B752-18A4-0742-8BF8-C38B32B972C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A99E585-5B7E-B44D-BFD1-1870977DBE1C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276CBDE-8F2A-1F47-8ECA-CFDA93CC1E14}" type="slidenum">
              <a:t>13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25472ADC-0B23-604A-BBCD-B2DD70EE11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370DCC42-5A6B-5441-B7F0-5EF901085EB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B9B5905-220B-5E45-AFE2-AC514A69A696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578BCB1-AAF8-3149-B9FD-A74D719A167C}" type="slidenum">
              <a:t>14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D78AC834-AC18-C34C-8E99-5617CED98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855A89FE-6596-2240-803A-90873362A4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FE84E0EC-5314-6D42-A8A3-54EE3DAA762B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EF1505-BC44-EF4A-B8F3-0CE29B35EFC3}" type="slidenum">
              <a:t>15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D78AC834-AC18-C34C-8E99-5617CED98F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855A89FE-6596-2240-803A-90873362A4B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FE84E0EC-5314-6D42-A8A3-54EE3DAA762B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FEF1505-BC44-EF4A-B8F3-0CE29B35EFC3}" type="slidenum">
              <a:t>16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359910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DE9CC08-67C9-D143-9144-3F697CF23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FE24777A-6368-E24D-ACDD-DF61847AA11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1802926E-CA45-7E46-85B4-AA71A8E771B4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5DE44EF-0588-BB41-9D08-F3F3537CC818}" type="slidenum">
              <a:t>17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DE9CC08-67C9-D143-9144-3F697CF23D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FE24777A-6368-E24D-ACDD-DF61847AA11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1802926E-CA45-7E46-85B4-AA71A8E771B4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5DE44EF-0588-BB41-9D08-F3F3537CC818}" type="slidenum">
              <a:t>18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8163698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7673713C-58E1-EA40-BCA4-3329FC2493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9522CCAF-DB19-BB44-90B6-B55F382AB0F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F6CE924D-A07F-B245-9340-AE0D4132E800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91FEE80-A550-7944-9084-82D6405ECDA5}" type="slidenum">
              <a:t>19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7C39D55-970D-AC48-84C6-AC84253FE0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62B39500-0431-1349-A7F0-A9AFBC788BA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D1C0BDC-BFF6-CA42-8089-47AB35BC0522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CF9A65-0E01-1F4D-BDDF-55AD67D16E03}" type="slidenum">
              <a:t>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5E53DE15-FC3B-B84D-9C04-88D9F72411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244B0CD0-16B8-644B-A916-4AD5A6C4D7F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08024F9-4298-7C44-8CEF-93D963C0BA3A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463C80D-F44C-D046-A356-928628B0B4C4}" type="slidenum">
              <a:t>20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19435600-A4BC-E74B-9F96-406AF2F057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16D0104-0378-1B43-9F65-11DBC405F0B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B3E7CC9-B23A-8D4E-8C56-A7D23DC181CF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A7563BB-3C12-F74E-A1FE-A15A62189968}" type="slidenum">
              <a:t>21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A46BAA96-0D67-7D4E-94F2-175757CE2A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B78CB642-3192-744B-BDE3-1A10C72CB7C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E4003B9-67A2-5E4E-8A95-6DE60C081616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FBA6E93-1F90-BD41-BA7F-C365CE7C7207}" type="slidenum">
              <a:t>22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F0C0B1EA-B128-1C48-95FD-EB6B681E3A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3DD4A660-1BDD-7E4D-8B8E-53C94753CAB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4E1F379-CF73-C348-90FA-00B4745BAF61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6941C0D-FF48-B142-A386-0E1CFA2398F8}" type="slidenum">
              <a:t>23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F24A2BF9-1F40-6341-8DD7-758077006A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27D0F90-1E94-7E4F-AD92-3DD1509EAA5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4ADD342D-EE84-CB4F-B0BC-BF2BED86C3AE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85CCD0A-1151-8249-9A08-9E0C9CDF689E}" type="slidenum">
              <a:t>24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62BC24D1-A9FB-3344-92A1-E417205499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9196F121-84CC-D048-A680-E0D042F932D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BE7AF29-2120-A34B-B871-5AC2DC26A444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C5A77CC-E21A-234D-9F18-A9ADD05B9FEF}" type="slidenum">
              <a:t>25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423C9E7-FFD3-DF43-8E57-3C150C38A4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391DC049-E437-AA43-A418-2966B29021A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41E5CA5E-9A62-A44E-AECB-91EA3E26D2F5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3EDDD59-399F-8240-9EA8-41371EEE9758}" type="slidenum">
              <a:t>26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3423C9E7-FFD3-DF43-8E57-3C150C38A4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391DC049-E437-AA43-A418-2966B29021A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41E5CA5E-9A62-A44E-AECB-91EA3E26D2F5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3EDDD59-399F-8240-9EA8-41371EEE9758}" type="slidenum">
              <a:t>27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34916976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AFFC0450-2193-964E-9A83-26A00404C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C03D7278-BD4A-1F46-BAEE-F4CA782099A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8DC5C45A-0CFE-8943-A098-4A6C8BD1D237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0FDEA55-03C4-F74B-ACB6-B3DCCC2FDB34}" type="slidenum">
              <a:t>28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18CDBCB-792F-8C44-8B55-C71B3DF6A0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D14ED9A4-DE64-5942-909E-E21F0A36697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FED3323F-1497-6B4D-823C-E2CEAE33BD60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0E0FC2B-3B7D-1042-8B59-F0A8FE647130}" type="slidenum">
              <a:t>29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E79293DF-2EC5-1646-8075-266659C235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1641591-B583-644C-ACAF-D0E368F929F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DBE4C11-C2ED-3A47-A5D0-F70E3243BDC6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88C6012-C95D-524E-A328-A24CF2D68A37}" type="slidenum">
              <a:t>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D34B49B1-395B-1945-80A6-71E7E92900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8FDB7E5E-95F0-6941-9B50-FABC319E2EA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0F14D09-903A-9B43-8230-E52487AEB186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89435F7-EE5E-F44A-A1FD-568D8624B1C4}" type="slidenum">
              <a:t>30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81068CD8-24FF-FF41-931E-C0379D6EC8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A7B5F587-9D14-2F44-96B3-A28D6D745E4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EB3E3D0-7FF6-A14D-A9F8-FD814884A7E7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D8630F-99B8-5E45-87E2-F33E5E5DADCB}" type="slidenum">
              <a:t>31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FAC809DA-0812-D345-B8FF-1FE26A2D6F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87592CCC-B500-3D44-909B-3C5B8D9CDD3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92777B5-5AEB-0342-BD4E-F9C6CB1A99B4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928FEA4-CA18-BD4B-8698-B639F4BFA4A8}" type="slidenum">
              <a:t>32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29A598E-BF75-6B46-9027-11DE9DB7BA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D08FBEDD-6EF0-7647-9879-4B0B6DA311C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20B1A2F-AD4B-8241-9B82-5113A1C6BBE7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14B20D7-F123-4B48-B938-A5748E38014F}" type="slidenum">
              <a:t>33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3D90D4A2-D90D-F842-B7CB-F8F9D00F6B2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931BE319-EAF6-E249-8149-35F290853E4B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65C050C9-2B41-0D4D-BB5A-7B197EAA3190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4B23BB0C-4EED-D146-AE6B-08ECF965AB5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96547694-4908-5C42-8B1E-75AC1EB49D8D}" type="slidenum">
              <a:t>34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5D5D7EBC-4CC7-3344-B7A5-2E1493F699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EF929CD-A1BB-EB48-A66E-E896A9C1DAC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 dirty="0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0051785-3412-E247-BA0F-822855C19F56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3255BEF0-68DD-0646-B3F9-216A9A8DC27D}" type="slidenum">
              <a:t>34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A07ED64B-E3BA-6D46-A92E-548F3A35282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794479D4-7540-4E42-A7DF-272D2200B1B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A9FD000C-9F50-EE44-8A5A-E90E7B3217F2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29027485-BB98-4F40-888E-94C30410CB0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1F67914D-0269-FE40-910F-9885DE3D31BA}" type="slidenum">
              <a:t>35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F38955DB-C2B9-D74C-BF61-BA5213EDEEC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375E0E65-BF21-1B4F-9CA6-A5FE9D197B2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06F68CBE-3BA5-F24E-A40E-22A64A2DDD8F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4BBE6987-8C4C-5E4F-BBE1-46201B695673}" type="slidenum">
              <a:t>35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97B3FB9D-A85B-9741-BAD0-C298825281CC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8692BA9A-B852-CB43-B752-956EB39E79D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27AAEA57-FE5D-0446-9006-F7003F3E1D1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951F495B-15C1-6D4E-9942-25FB87F5125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2C9A6B12-EBB8-AE4C-9E67-6E2C400EA60D}" type="slidenum">
              <a:t>36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4B29967F-9CAC-FA4C-BC16-E55F111C371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C1D7ED88-3344-4E4F-845C-6E44C8BFA33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 dirty="0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B0F3A4F1-1D7F-5243-A012-91E9B1D6BDCC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F9E880EA-F82C-6D4A-AEE0-D29709AC5785}" type="slidenum">
              <a:t>36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BF30AE8D-B6FE-6346-BC98-A333CB95380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913038FB-20A7-F541-95F2-67DEA9F204EE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9ED64906-ECD0-8A45-9C1D-68D76CC1B9A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F85A87A2-DDFA-C54B-A408-A7FBEEAED5B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741C4E4C-0246-6044-984E-5ACBB7ABB101}" type="slidenum">
              <a:t>37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4F37E80E-6D96-F049-8B91-E696BD91D98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7ED692D9-222D-E549-8912-4B7723F806E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9F68AB48-FADB-E941-B612-AC029A8909FA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87A87B8C-600E-2946-92BE-79C0B7556515}" type="slidenum">
              <a:t>37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E92F8799-EABC-704F-9753-BE42115E7DB0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047687E4-7D45-B648-9485-82949BE5EA64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92AB23E0-92B1-7149-9ADC-98067A47872E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AAA904D7-0C2D-6143-B63B-18392C0871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4DB3883B-7FC6-AB4B-AB9C-AF6BC5E6C307}" type="slidenum">
              <a:t>38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7C31E2C5-AC5B-3540-8DE6-3D7360DF69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1468AC4-C654-3D4A-892B-24CBB89A860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B8A043C9-F23B-B846-8E6F-743DF801299E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2F79A5C4-5996-4840-91AA-5A94E0F9FEA3}" type="slidenum">
              <a:t>38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9F3E19B5-B37C-0240-AD76-AD3E997ACDB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277AC0C8-1468-464B-89BE-7089BD54ABD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67B3E9E0-B15D-7641-8B3F-6E6ED8404555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60EB1EC2-EAC1-F64A-B4E2-829FD6598FA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E42AD847-6C17-BC4A-8879-F305736B1C6C}" type="slidenum">
              <a:t>39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ADD77B4D-CE41-894B-B868-12C262F1881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F7D643B1-E457-0A4A-92D6-1D817316CA8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A9DEB032-E027-424E-8F47-76E493E76439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1F6C7FE1-EBE4-8840-9B2F-6AC3F07B5B0B}" type="slidenum">
              <a:t>39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5A1AFEF-3E58-B346-B386-E72C80C693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75E16838-F0AD-1340-88F5-34F5F9A6B92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AA5DF2F6-7945-6A49-8779-617709066FE9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540E394-382B-4D40-A79F-6E250DF9C7AC}" type="slidenum">
              <a:t>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EB7212A7-AD38-714B-8B45-B062D7855D69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115FCC63-413E-B44A-88EB-D675E81E1540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39A7D18D-87DC-4C46-AC58-EE0CA856E67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E8ED9221-9736-D044-AB91-A74DF62B308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68226913-F8B0-C844-909C-5DD171714CB9}" type="slidenum">
              <a:t>40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71778563-2EC3-2644-9945-851F00865FE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83C9CF2A-321A-2740-BBC4-27BD3075AE7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3C035725-390B-8D45-85B2-B9383CE22103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A1E434D9-1F78-3746-8BED-2A29F74DBEA9}" type="slidenum">
              <a:t>40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F79502CC-93A3-114B-970A-51D7B1C8248A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6BCBFF52-2868-2B41-907E-DD88DCAE190F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60674213-82FF-B042-8650-A8B1A68E5C1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BC7413CF-3AB5-6144-938A-EFBA2A165BD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EBEA29B8-6BF0-9A4D-BBF0-8CD18B889FA9}" type="slidenum">
              <a:t>41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A482D15A-9B54-A048-80DC-71D137E55B2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ED0DB24-B313-FE43-AD74-0A15B697561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78A0757-7ED7-8A4D-AD98-4DB31622B7D1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750C6A7D-A997-E14C-B431-78912736DE70}" type="slidenum">
              <a:t>41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59D621F1-FF59-DE40-A62A-5A4CF36146E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040D69EB-49DB-5E43-8F80-D23CD8272D25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BEF7E3D6-0947-D64A-87C3-CEFF03F5E939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5F0DDF20-D2E3-C745-8204-2E512888800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AEFEF9A1-0BA0-4B42-9207-970A767943B1}" type="slidenum">
              <a:t>42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BAA0016F-9B2E-3E43-9E22-AEAED78479B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7A2A0824-2B8A-9142-AA87-5B751261F51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F96124F8-220B-8B49-873C-6E695C3F381B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AF3CA252-E508-B446-959C-9C9C025DC7EF}" type="slidenum">
              <a:t>42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3">
            <a:extLst>
              <a:ext uri="{FF2B5EF4-FFF2-40B4-BE49-F238E27FC236}">
                <a16:creationId xmlns:a16="http://schemas.microsoft.com/office/drawing/2014/main" id="{A738409A-2ED1-E244-8F99-9080EAF6F7E9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6" name="PlaceHolder 4">
            <a:extLst>
              <a:ext uri="{FF2B5EF4-FFF2-40B4-BE49-F238E27FC236}">
                <a16:creationId xmlns:a16="http://schemas.microsoft.com/office/drawing/2014/main" id="{4208619B-CD7D-CC4C-9C44-532F088CFD5B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wrap="square" lIns="0" tIns="0" rIns="0" bIns="0" anchor="t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7" name="PlaceHolder 5">
            <a:extLst>
              <a:ext uri="{FF2B5EF4-FFF2-40B4-BE49-F238E27FC236}">
                <a16:creationId xmlns:a16="http://schemas.microsoft.com/office/drawing/2014/main" id="{AC69FAF2-7F00-7B4E-90A2-13F90EB3A32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r>
              <a:rPr lang="en-US"/>
              <a:t> </a:t>
            </a:r>
          </a:p>
        </p:txBody>
      </p:sp>
      <p:sp>
        <p:nvSpPr>
          <p:cNvPr id="8" name="PlaceHolder 6">
            <a:extLst>
              <a:ext uri="{FF2B5EF4-FFF2-40B4-BE49-F238E27FC236}">
                <a16:creationId xmlns:a16="http://schemas.microsoft.com/office/drawing/2014/main" id="{CF455936-663C-FD41-B2E2-8771399ADCB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square" lIns="0" tIns="0" rIns="0" bIns="0" anchor="b" anchorCtr="0">
            <a:noAutofit/>
          </a:bodyPr>
          <a:lstStyle/>
          <a:p>
            <a:pPr lvl="0"/>
            <a:fld id="{69261B28-534F-4546-B339-3AF65DF2D69F}" type="slidenum">
              <a:t>43</a:t>
            </a:fld>
            <a:endParaRPr lang="en-US"/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1EC06A2E-A0D5-744A-A06C-C2D6133F05A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77AC4F0D-24B6-6F40-963A-C9448B997EF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0" y="4343400"/>
            <a:ext cx="5019120" cy="4103280"/>
          </a:xfrm>
        </p:spPr>
        <p:txBody>
          <a:bodyPr/>
          <a:lstStyle/>
          <a:p>
            <a:pPr marL="216000" indent="-216000" hangingPunct="0"/>
            <a:endParaRPr lang="en-US">
              <a:latin typeface="Liberation Sans" pitchFamily="18"/>
            </a:endParaRPr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EC5F386D-E00F-6149-A959-48E968C3D6C5}"/>
              </a:ext>
            </a:extLst>
          </p:cNvPr>
          <p:cNvSpPr/>
          <p:nvPr/>
        </p:nvSpPr>
        <p:spPr>
          <a:xfrm>
            <a:off x="3885120" y="8687160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BBB0FA9A-4ABA-6440-9382-2DFF26D316D7}" type="slidenum">
              <a:t>43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67F4DFF-37A2-584F-875A-BAACBDB434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2EC85523-57C6-2C46-A794-FE6BBB0A005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77AD4997-D0C6-BC43-A34A-0CA311936311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7F7B409-1EE2-5C4E-AFD2-DF33D0B67A92}" type="slidenum">
              <a:t>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C0BCA89-6F54-0E4B-9EC5-CA7DA70EB0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A0162B26-703C-8F49-8271-BB93F2EFF2F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6038B9CE-657B-514B-809C-2B7ADB92E4D0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03BD6C8-9D9E-D846-A46F-9C837E8B04D3}" type="slidenum">
              <a:t>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B8A124D3-66EF-DC4C-8837-E4FF7ACB246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02383F06-67AE-6B45-8C28-0971D11C155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 dirty="0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D814796D-4FF3-874B-9ED5-F87641CA6444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9992C68-0C38-6042-BA42-1C4271BD87F6}" type="slidenum">
              <a:t>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2F6DD7B0-66E2-7E49-BAAE-3B166FB2E0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1E8C3A24-B232-8C4E-A979-19BFEA96C2F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9F12833-2B99-6843-A8AF-59E34F8D2F3D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B67C290-D335-1648-B71F-6287BD6FC9DE}" type="slidenum">
              <a:t>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48ADAA68-0422-1B44-A27D-5FD71A81A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</p:spPr>
      </p:sp>
      <p:sp>
        <p:nvSpPr>
          <p:cNvPr id="3" name="PlaceHolder 2">
            <a:extLst>
              <a:ext uri="{FF2B5EF4-FFF2-40B4-BE49-F238E27FC236}">
                <a16:creationId xmlns:a16="http://schemas.microsoft.com/office/drawing/2014/main" id="{999286A8-24A1-464D-B082-6CEA53F83F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913321" y="4343400"/>
            <a:ext cx="5019123" cy="4103278"/>
          </a:xfrm>
        </p:spPr>
        <p:txBody>
          <a:bodyPr/>
          <a:lstStyle/>
          <a:p>
            <a:endParaRPr lang="es-DE"/>
          </a:p>
        </p:txBody>
      </p:sp>
      <p:sp>
        <p:nvSpPr>
          <p:cNvPr id="4" name="CustomShape 3">
            <a:extLst>
              <a:ext uri="{FF2B5EF4-FFF2-40B4-BE49-F238E27FC236}">
                <a16:creationId xmlns:a16="http://schemas.microsoft.com/office/drawing/2014/main" id="{5340A04D-8B86-F246-B5A9-F01FACC56E3F}"/>
              </a:ext>
            </a:extLst>
          </p:cNvPr>
          <p:cNvSpPr/>
          <p:nvPr/>
        </p:nvSpPr>
        <p:spPr>
          <a:xfrm>
            <a:off x="3885121" y="8687156"/>
            <a:ext cx="2961000" cy="44459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C83FD2E-9BC9-D649-9868-93F13CA92912}" type="slidenum">
              <a:t>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6041" y="1788454"/>
            <a:ext cx="6793499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7425" y="3956281"/>
            <a:ext cx="555073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11697" y="6453386"/>
            <a:ext cx="1306455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99545" y="6453386"/>
            <a:ext cx="5706494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7430" y="6453386"/>
            <a:ext cx="1296987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11697" y="744470"/>
            <a:ext cx="8672721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24875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5" y="2295527"/>
            <a:ext cx="7800975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392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54197" y="624156"/>
            <a:ext cx="161519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4425" y="624156"/>
            <a:ext cx="6201569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6198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92720C-B9B0-904E-B3D5-5B7230FBB7C6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lvl1pPr hangingPunct="0">
              <a:defRPr>
                <a:latin typeface="Liberation Sans" pitchFamily="18"/>
              </a:defRPr>
            </a:lvl1pPr>
          </a:lstStyle>
          <a:p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4769E00-0164-524E-BD31-01B370694DF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lvl1pPr hangingPunct="0">
              <a:spcBef>
                <a:spcPts val="1417"/>
              </a:spcBef>
              <a:defRPr>
                <a:latin typeface="Liberation Sans" pitchFamily="18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04062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22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583" y="1301362"/>
            <a:ext cx="7810539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583" y="4216328"/>
            <a:ext cx="7810539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363" y="6453386"/>
            <a:ext cx="1318208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99754" y="6453386"/>
            <a:ext cx="5706494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87430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6623470" y="1685652"/>
            <a:ext cx="2660948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623470" y="1685652"/>
            <a:ext cx="2660948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538978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4425" y="2286001"/>
            <a:ext cx="3613827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1890" y="2286001"/>
            <a:ext cx="3613827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598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25" y="685800"/>
            <a:ext cx="7800975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5" y="2340230"/>
            <a:ext cx="3613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4425" y="3305209"/>
            <a:ext cx="3613826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1573" y="2349754"/>
            <a:ext cx="3613827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01573" y="3305209"/>
            <a:ext cx="3613827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250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39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4/11/21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047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43091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169" y="685800"/>
            <a:ext cx="3132773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3016" y="685801"/>
            <a:ext cx="4234815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169" y="2856344"/>
            <a:ext cx="3132773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8169" y="6453386"/>
            <a:ext cx="97871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92330" y="6453386"/>
            <a:ext cx="1928611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30052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88652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43091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169" y="685800"/>
            <a:ext cx="3132773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94847" y="2"/>
            <a:ext cx="5411153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8169" y="2855968"/>
            <a:ext cx="3132773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8169" y="6453386"/>
            <a:ext cx="97871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92330" y="6453386"/>
            <a:ext cx="1928611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30052" y="6453386"/>
            <a:ext cx="129698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309110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11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4425" y="685800"/>
            <a:ext cx="7800975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4425" y="2286000"/>
            <a:ext cx="7800975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29903" y="6453386"/>
            <a:ext cx="978715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4/11/21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1021" y="6453386"/>
            <a:ext cx="5103175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96599" y="6453386"/>
            <a:ext cx="1296987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88452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88452" y="376"/>
            <a:ext cx="18573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67838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lab.com/ortizTud/neuroim-methods#010321-tutorial-on-fmriprep-ortiz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ortiztud/fmri_analysis_intro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FBB8ADC7-53D8-8C4C-8AE2-EE114A46D457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B5EDBC-48DD-CF45-83FB-D659BCA1BB72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3">
            <a:extLst>
              <a:ext uri="{FF2B5EF4-FFF2-40B4-BE49-F238E27FC236}">
                <a16:creationId xmlns:a16="http://schemas.microsoft.com/office/drawing/2014/main" id="{5858A89C-E7A2-674A-BF14-B18C1FC37664}"/>
              </a:ext>
            </a:extLst>
          </p:cNvPr>
          <p:cNvSpPr/>
          <p:nvPr/>
        </p:nvSpPr>
        <p:spPr>
          <a:xfrm>
            <a:off x="671593" y="3192664"/>
            <a:ext cx="8771203" cy="4068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1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Javier Ortiz-Tudela and Francesco Pupillo</a:t>
            </a:r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" name="CustomShape 4">
            <a:extLst>
              <a:ext uri="{FF2B5EF4-FFF2-40B4-BE49-F238E27FC236}">
                <a16:creationId xmlns:a16="http://schemas.microsoft.com/office/drawing/2014/main" id="{AD3A5E85-2260-D845-84A0-25E878656DC9}"/>
              </a:ext>
            </a:extLst>
          </p:cNvPr>
          <p:cNvSpPr/>
          <p:nvPr/>
        </p:nvSpPr>
        <p:spPr>
          <a:xfrm>
            <a:off x="671594" y="344163"/>
            <a:ext cx="7455935" cy="130416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Introduction into fMRI analysis. PsyMsc4 (Goethe 2021).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7" name="CustomShape 5">
            <a:extLst>
              <a:ext uri="{FF2B5EF4-FFF2-40B4-BE49-F238E27FC236}">
                <a16:creationId xmlns:a16="http://schemas.microsoft.com/office/drawing/2014/main" id="{D2743161-1F0F-ED4B-B63F-160B4440EBA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6">
            <a:extLst>
              <a:ext uri="{FF2B5EF4-FFF2-40B4-BE49-F238E27FC236}">
                <a16:creationId xmlns:a16="http://schemas.microsoft.com/office/drawing/2014/main" id="{557DDE80-D579-3E4B-90BD-0C6F3BC47EA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7">
            <a:extLst>
              <a:ext uri="{FF2B5EF4-FFF2-40B4-BE49-F238E27FC236}">
                <a16:creationId xmlns:a16="http://schemas.microsoft.com/office/drawing/2014/main" id="{B80CC83C-00EF-8B46-A0C2-D99B63F5944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8">
            <a:extLst>
              <a:ext uri="{FF2B5EF4-FFF2-40B4-BE49-F238E27FC236}">
                <a16:creationId xmlns:a16="http://schemas.microsoft.com/office/drawing/2014/main" id="{20978221-ACBE-E34A-AD20-634B6389AF3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A9EA44-D29E-7A42-BFA8-05C54369C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17" y="5670724"/>
            <a:ext cx="2036880" cy="110519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CustomShape 4">
            <a:extLst>
              <a:ext uri="{FF2B5EF4-FFF2-40B4-BE49-F238E27FC236}">
                <a16:creationId xmlns:a16="http://schemas.microsoft.com/office/drawing/2014/main" id="{9DEAB3F4-B1E8-7E43-B99D-A0FA8EF10EC5}"/>
              </a:ext>
            </a:extLst>
          </p:cNvPr>
          <p:cNvSpPr/>
          <p:nvPr/>
        </p:nvSpPr>
        <p:spPr>
          <a:xfrm>
            <a:off x="671593" y="1888959"/>
            <a:ext cx="2179889" cy="69032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sng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Session 1</a:t>
            </a:r>
            <a:endParaRPr lang="en-US" sz="2800" b="0" i="0" u="sng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844752DE-350C-954F-889F-C557B6AEDF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76002" y="1971720"/>
            <a:ext cx="3516590" cy="401097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ustomShape 1">
            <a:extLst>
              <a:ext uri="{FF2B5EF4-FFF2-40B4-BE49-F238E27FC236}">
                <a16:creationId xmlns:a16="http://schemas.microsoft.com/office/drawing/2014/main" id="{DA6131DD-8051-B94F-BA4E-AD5295CD13B9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6793E4-6521-8E40-BD32-24B61313BA54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7" name="CustomShape 5">
            <a:extLst>
              <a:ext uri="{FF2B5EF4-FFF2-40B4-BE49-F238E27FC236}">
                <a16:creationId xmlns:a16="http://schemas.microsoft.com/office/drawing/2014/main" id="{66870247-6FC3-3248-8D52-867DD88CEB7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6">
            <a:extLst>
              <a:ext uri="{FF2B5EF4-FFF2-40B4-BE49-F238E27FC236}">
                <a16:creationId xmlns:a16="http://schemas.microsoft.com/office/drawing/2014/main" id="{70ACC2A7-EBCA-F147-8481-09B0EC8DE4B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7">
            <a:extLst>
              <a:ext uri="{FF2B5EF4-FFF2-40B4-BE49-F238E27FC236}">
                <a16:creationId xmlns:a16="http://schemas.microsoft.com/office/drawing/2014/main" id="{34207C1F-011A-D64D-84BA-EADDCA978F0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8">
            <a:extLst>
              <a:ext uri="{FF2B5EF4-FFF2-40B4-BE49-F238E27FC236}">
                <a16:creationId xmlns:a16="http://schemas.microsoft.com/office/drawing/2014/main" id="{62A658F2-C192-6842-A5EF-A6D22B5BF09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2A93E9F6-668F-8446-A294-2B979DF4547D}"/>
              </a:ext>
            </a:extLst>
          </p:cNvPr>
          <p:cNvSpPr/>
          <p:nvPr/>
        </p:nvSpPr>
        <p:spPr>
          <a:xfrm>
            <a:off x="3338282" y="5275667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 RF pulse can tilt the orientation of the proton (‘s spin)</a:t>
            </a:r>
          </a:p>
        </p:txBody>
      </p:sp>
      <p:sp>
        <p:nvSpPr>
          <p:cNvPr id="13" name="Botón de acción: Sonido 1">
            <a:extLst>
              <a:ext uri="{FF2B5EF4-FFF2-40B4-BE49-F238E27FC236}">
                <a16:creationId xmlns:a16="http://schemas.microsoft.com/office/drawing/2014/main" id="{597CE743-9F2F-D846-B12D-6AA0B5F4AACA}"/>
              </a:ext>
            </a:extLst>
          </p:cNvPr>
          <p:cNvSpPr/>
          <p:nvPr/>
        </p:nvSpPr>
        <p:spPr>
          <a:xfrm rot="18796346" flipH="1">
            <a:off x="5544988" y="1851124"/>
            <a:ext cx="777194" cy="551538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abs f0"/>
              <a:gd name="f5" fmla="abs f1"/>
              <a:gd name="f6" fmla="abs f2"/>
              <a:gd name="f7" fmla="?: f4 f0 1"/>
              <a:gd name="f8" fmla="?: f5 f1 1"/>
              <a:gd name="f9" fmla="?: f6 f2 1"/>
              <a:gd name="f10" fmla="*/ f7 1 21600"/>
              <a:gd name="f11" fmla="*/ f8 1 21600"/>
              <a:gd name="f12" fmla="*/ 21600 f7 1"/>
              <a:gd name="f13" fmla="*/ 21600 f8 1"/>
              <a:gd name="f14" fmla="min f11 f10"/>
              <a:gd name="f15" fmla="*/ f12 1 f9"/>
              <a:gd name="f16" fmla="*/ f13 1 f9"/>
              <a:gd name="f17" fmla="val f15"/>
              <a:gd name="f18" fmla="val f16"/>
              <a:gd name="f19" fmla="*/ f3 f14 1"/>
              <a:gd name="f20" fmla="+- f18 0 f3"/>
              <a:gd name="f21" fmla="+- f17 0 f3"/>
              <a:gd name="f22" fmla="*/ f17 f14 1"/>
              <a:gd name="f23" fmla="*/ f18 f14 1"/>
              <a:gd name="f24" fmla="*/ f20 1 2"/>
              <a:gd name="f25" fmla="*/ f21 1 2"/>
              <a:gd name="f26" fmla="min f21 f20"/>
              <a:gd name="f27" fmla="+- f3 f24 0"/>
              <a:gd name="f28" fmla="+- f3 f25 0"/>
              <a:gd name="f29" fmla="*/ f26 3 1"/>
              <a:gd name="f30" fmla="*/ f29 1 8"/>
              <a:gd name="f31" fmla="*/ f29 1 4"/>
              <a:gd name="f32" fmla="*/ f27 f14 1"/>
              <a:gd name="f33" fmla="+- f27 0 f30"/>
              <a:gd name="f34" fmla="+- f27 f30 0"/>
              <a:gd name="f35" fmla="+- f28 0 f30"/>
              <a:gd name="f36" fmla="+- f28 f30 0"/>
              <a:gd name="f37" fmla="*/ f31 1 8"/>
              <a:gd name="f38" fmla="*/ f31 5 1"/>
              <a:gd name="f39" fmla="*/ f31 11 1"/>
              <a:gd name="f40" fmla="*/ f31 3 1"/>
              <a:gd name="f41" fmla="*/ f31 7 1"/>
              <a:gd name="f42" fmla="*/ f38 1 16"/>
              <a:gd name="f43" fmla="*/ f38 1 8"/>
              <a:gd name="f44" fmla="*/ f39 1 16"/>
              <a:gd name="f45" fmla="*/ f40 1 4"/>
              <a:gd name="f46" fmla="*/ f41 1 8"/>
              <a:gd name="f47" fmla="+- f33 f37 0"/>
              <a:gd name="f48" fmla="*/ f35 f14 1"/>
              <a:gd name="f49" fmla="*/ f34 f14 1"/>
              <a:gd name="f50" fmla="*/ f33 f14 1"/>
              <a:gd name="f51" fmla="*/ f36 f14 1"/>
              <a:gd name="f52" fmla="+- f33 f42 0"/>
              <a:gd name="f53" fmla="+- f33 f44 0"/>
              <a:gd name="f54" fmla="+- f33 f46 0"/>
              <a:gd name="f55" fmla="+- f35 f42 0"/>
              <a:gd name="f56" fmla="+- f35 f43 0"/>
              <a:gd name="f57" fmla="+- f35 f45 0"/>
              <a:gd name="f58" fmla="*/ f47 f14 1"/>
              <a:gd name="f59" fmla="*/ f52 f14 1"/>
              <a:gd name="f60" fmla="*/ f53 f14 1"/>
              <a:gd name="f61" fmla="*/ f55 f14 1"/>
              <a:gd name="f62" fmla="*/ f56 f14 1"/>
              <a:gd name="f63" fmla="*/ f57 f14 1"/>
              <a:gd name="f64" fmla="*/ f54 f1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9" t="f19" r="f22" b="f23"/>
            <a:pathLst>
              <a:path stroke="0">
                <a:moveTo>
                  <a:pt x="f19" y="f19"/>
                </a:moveTo>
                <a:lnTo>
                  <a:pt x="f22" y="f19"/>
                </a:lnTo>
                <a:lnTo>
                  <a:pt x="f22" y="f23"/>
                </a:lnTo>
                <a:lnTo>
                  <a:pt x="f19" y="f23"/>
                </a:lnTo>
                <a:close/>
                <a:moveTo>
                  <a:pt x="f48" y="f59"/>
                </a:moveTo>
                <a:lnTo>
                  <a:pt x="f48" y="f60"/>
                </a:lnTo>
                <a:lnTo>
                  <a:pt x="f61" y="f60"/>
                </a:lnTo>
                <a:lnTo>
                  <a:pt x="f62" y="f49"/>
                </a:lnTo>
                <a:lnTo>
                  <a:pt x="f62" y="f50"/>
                </a:lnTo>
                <a:lnTo>
                  <a:pt x="f61" y="f59"/>
                </a:lnTo>
                <a:close/>
              </a:path>
              <a:path stroke="0">
                <a:moveTo>
                  <a:pt x="f48" y="f59"/>
                </a:moveTo>
                <a:lnTo>
                  <a:pt x="f48" y="f60"/>
                </a:lnTo>
                <a:lnTo>
                  <a:pt x="f61" y="f60"/>
                </a:lnTo>
                <a:lnTo>
                  <a:pt x="f62" y="f49"/>
                </a:lnTo>
                <a:lnTo>
                  <a:pt x="f62" y="f50"/>
                </a:lnTo>
                <a:lnTo>
                  <a:pt x="f61" y="f59"/>
                </a:lnTo>
                <a:close/>
              </a:path>
              <a:path fill="none">
                <a:moveTo>
                  <a:pt x="f48" y="f59"/>
                </a:moveTo>
                <a:lnTo>
                  <a:pt x="f61" y="f59"/>
                </a:lnTo>
                <a:lnTo>
                  <a:pt x="f62" y="f50"/>
                </a:lnTo>
                <a:lnTo>
                  <a:pt x="f62" y="f49"/>
                </a:lnTo>
                <a:lnTo>
                  <a:pt x="f61" y="f60"/>
                </a:lnTo>
                <a:lnTo>
                  <a:pt x="f48" y="f60"/>
                </a:lnTo>
                <a:close/>
                <a:moveTo>
                  <a:pt x="f63" y="f59"/>
                </a:moveTo>
                <a:lnTo>
                  <a:pt x="f51" y="f58"/>
                </a:lnTo>
                <a:moveTo>
                  <a:pt x="f63" y="f32"/>
                </a:moveTo>
                <a:lnTo>
                  <a:pt x="f51" y="f32"/>
                </a:lnTo>
                <a:moveTo>
                  <a:pt x="f63" y="f60"/>
                </a:moveTo>
                <a:lnTo>
                  <a:pt x="f51" y="f64"/>
                </a:lnTo>
              </a:path>
              <a:path fill="none">
                <a:moveTo>
                  <a:pt x="f19" y="f19"/>
                </a:moveTo>
                <a:lnTo>
                  <a:pt x="f22" y="f19"/>
                </a:lnTo>
                <a:lnTo>
                  <a:pt x="f22" y="f23"/>
                </a:lnTo>
                <a:lnTo>
                  <a:pt x="f19" y="f23"/>
                </a:lnTo>
                <a:close/>
              </a:path>
            </a:pathLst>
          </a:custGeom>
          <a:solidFill>
            <a:srgbClr val="FFFF00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D6BAA022-E231-EE4E-83D2-CC71A0BC763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28" r="17893"/>
          <a:stretch>
            <a:fillRect/>
          </a:stretch>
        </p:blipFill>
        <p:spPr>
          <a:xfrm>
            <a:off x="2500362" y="3165104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5" name="Flecha: hacia abajo 16">
            <a:extLst>
              <a:ext uri="{FF2B5EF4-FFF2-40B4-BE49-F238E27FC236}">
                <a16:creationId xmlns:a16="http://schemas.microsoft.com/office/drawing/2014/main" id="{E9CED9DB-20D8-7E43-8C82-5E1D24832AAB}"/>
              </a:ext>
            </a:extLst>
          </p:cNvPr>
          <p:cNvSpPr/>
          <p:nvPr/>
        </p:nvSpPr>
        <p:spPr>
          <a:xfrm flipV="1">
            <a:off x="1834304" y="1698516"/>
            <a:ext cx="478971" cy="4010979"/>
          </a:xfrm>
          <a:custGeom>
            <a:avLst>
              <a:gd name="f0" fmla="val 2031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C0504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eaVert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800" b="0" i="0" u="none" strike="noStrike" kern="1200" cap="none" spc="0" baseline="0">
                <a:solidFill>
                  <a:srgbClr val="FFFFFF"/>
                </a:solidFill>
                <a:uFillTx/>
                <a:latin typeface="Arial"/>
                <a:ea typeface="DejaVu Sans"/>
                <a:cs typeface="DejaVu Sans"/>
              </a:rPr>
              <a:t>MAGNETIC FIELD</a:t>
            </a:r>
          </a:p>
        </p:txBody>
      </p:sp>
      <p:cxnSp>
        <p:nvCxnSpPr>
          <p:cNvPr id="16" name="Conector recto de flecha 18">
            <a:extLst>
              <a:ext uri="{FF2B5EF4-FFF2-40B4-BE49-F238E27FC236}">
                <a16:creationId xmlns:a16="http://schemas.microsoft.com/office/drawing/2014/main" id="{A48798D1-609C-8444-8536-557A282EFC50}"/>
              </a:ext>
            </a:extLst>
          </p:cNvPr>
          <p:cNvCxnSpPr/>
          <p:nvPr/>
        </p:nvCxnSpPr>
        <p:spPr>
          <a:xfrm flipV="1">
            <a:off x="4284887" y="3165104"/>
            <a:ext cx="795117" cy="1494824"/>
          </a:xfrm>
          <a:prstGeom prst="straightConnector1">
            <a:avLst/>
          </a:prstGeom>
          <a:noFill/>
          <a:ln w="76196" cap="flat">
            <a:solidFill>
              <a:srgbClr val="0070C0"/>
            </a:solidFill>
            <a:prstDash val="solid"/>
            <a:miter/>
            <a:tailEnd type="arrow"/>
          </a:ln>
        </p:spPr>
      </p:cxnSp>
      <p:sp>
        <p:nvSpPr>
          <p:cNvPr id="17" name="CustomShape 4">
            <a:extLst>
              <a:ext uri="{FF2B5EF4-FFF2-40B4-BE49-F238E27FC236}">
                <a16:creationId xmlns:a16="http://schemas.microsoft.com/office/drawing/2014/main" id="{7D0D629D-9E65-BA41-A9B9-04200F601C03}"/>
              </a:ext>
            </a:extLst>
          </p:cNvPr>
          <p:cNvSpPr/>
          <p:nvPr/>
        </p:nvSpPr>
        <p:spPr>
          <a:xfrm rot="16200004">
            <a:off x="3193811" y="3796411"/>
            <a:ext cx="1685449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Hidrogen protons</a:t>
            </a:r>
          </a:p>
        </p:txBody>
      </p:sp>
      <p:cxnSp>
        <p:nvCxnSpPr>
          <p:cNvPr id="18" name="Conector recto de flecha 21">
            <a:extLst>
              <a:ext uri="{FF2B5EF4-FFF2-40B4-BE49-F238E27FC236}">
                <a16:creationId xmlns:a16="http://schemas.microsoft.com/office/drawing/2014/main" id="{C26962D4-3D57-A243-8CB7-75BDF84F213F}"/>
              </a:ext>
            </a:extLst>
          </p:cNvPr>
          <p:cNvCxnSpPr/>
          <p:nvPr/>
        </p:nvCxnSpPr>
        <p:spPr>
          <a:xfrm flipV="1">
            <a:off x="4284887" y="2960918"/>
            <a:ext cx="0" cy="1699010"/>
          </a:xfrm>
          <a:prstGeom prst="straightConnector1">
            <a:avLst/>
          </a:prstGeom>
          <a:noFill/>
          <a:ln w="76196" cap="flat">
            <a:solidFill>
              <a:srgbClr val="D9D9D9"/>
            </a:solidFill>
            <a:custDash>
              <a:ds d="300016" sp="300016"/>
            </a:custDash>
            <a:miter/>
            <a:tailEnd type="arrow"/>
          </a:ln>
        </p:spPr>
      </p:cxnSp>
      <p:sp>
        <p:nvSpPr>
          <p:cNvPr id="22" name="CustomShape 4">
            <a:extLst>
              <a:ext uri="{FF2B5EF4-FFF2-40B4-BE49-F238E27FC236}">
                <a16:creationId xmlns:a16="http://schemas.microsoft.com/office/drawing/2014/main" id="{201C27AE-D981-BD48-B64D-4DF500481F65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3" name="CustomShape 4">
            <a:extLst>
              <a:ext uri="{FF2B5EF4-FFF2-40B4-BE49-F238E27FC236}">
                <a16:creationId xmlns:a16="http://schemas.microsoft.com/office/drawing/2014/main" id="{7EB86D05-5589-7041-BE1C-D4B153237DD0}"/>
              </a:ext>
            </a:extLst>
          </p:cNvPr>
          <p:cNvSpPr/>
          <p:nvPr/>
        </p:nvSpPr>
        <p:spPr>
          <a:xfrm>
            <a:off x="552563" y="557655"/>
            <a:ext cx="8996268" cy="109727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Scanner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big magnet + radio frequency transmitter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8970D7A7-E066-664E-B8B4-CC5346E334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76002" y="1971720"/>
            <a:ext cx="3516590" cy="401097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CustomShape 1">
            <a:extLst>
              <a:ext uri="{FF2B5EF4-FFF2-40B4-BE49-F238E27FC236}">
                <a16:creationId xmlns:a16="http://schemas.microsoft.com/office/drawing/2014/main" id="{F67433D3-4D86-5F4C-A48F-AEFF348F41DB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57AED71-62F3-A744-B84C-82641C5B6682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7" name="CustomShape 5">
            <a:extLst>
              <a:ext uri="{FF2B5EF4-FFF2-40B4-BE49-F238E27FC236}">
                <a16:creationId xmlns:a16="http://schemas.microsoft.com/office/drawing/2014/main" id="{10348A1E-BEA7-A04C-83EF-608B9BC7FE5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6">
            <a:extLst>
              <a:ext uri="{FF2B5EF4-FFF2-40B4-BE49-F238E27FC236}">
                <a16:creationId xmlns:a16="http://schemas.microsoft.com/office/drawing/2014/main" id="{95B39220-AFDF-304D-BE16-0DF41CEFF78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7">
            <a:extLst>
              <a:ext uri="{FF2B5EF4-FFF2-40B4-BE49-F238E27FC236}">
                <a16:creationId xmlns:a16="http://schemas.microsoft.com/office/drawing/2014/main" id="{7FB60EC3-3C59-494F-B93D-0150D4D712B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8">
            <a:extLst>
              <a:ext uri="{FF2B5EF4-FFF2-40B4-BE49-F238E27FC236}">
                <a16:creationId xmlns:a16="http://schemas.microsoft.com/office/drawing/2014/main" id="{E74A3270-4A62-8D43-AC36-F0B4D2370C7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A55F537C-E1CD-3746-ADC3-764992A0AD00}"/>
              </a:ext>
            </a:extLst>
          </p:cNvPr>
          <p:cNvSpPr/>
          <p:nvPr/>
        </p:nvSpPr>
        <p:spPr>
          <a:xfrm>
            <a:off x="3338282" y="5275667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When the RF pulse stops, the proton goes back to normal emitting another RF signal.</a:t>
            </a:r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90D9C03C-E107-FC4E-ADA3-A1238AA0358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28" r="17893"/>
          <a:stretch>
            <a:fillRect/>
          </a:stretch>
        </p:blipFill>
        <p:spPr>
          <a:xfrm>
            <a:off x="2500362" y="3165104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Flecha: hacia abajo 16">
            <a:extLst>
              <a:ext uri="{FF2B5EF4-FFF2-40B4-BE49-F238E27FC236}">
                <a16:creationId xmlns:a16="http://schemas.microsoft.com/office/drawing/2014/main" id="{89A011A7-EEC9-3F47-9D51-F6C6D0E97162}"/>
              </a:ext>
            </a:extLst>
          </p:cNvPr>
          <p:cNvSpPr/>
          <p:nvPr/>
        </p:nvSpPr>
        <p:spPr>
          <a:xfrm flipV="1">
            <a:off x="1834304" y="1698516"/>
            <a:ext cx="478971" cy="4010979"/>
          </a:xfrm>
          <a:custGeom>
            <a:avLst>
              <a:gd name="f0" fmla="val 2031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C0504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eaVert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800" b="0" i="0" u="none" strike="noStrike" kern="1200" cap="none" spc="0" baseline="0">
                <a:solidFill>
                  <a:srgbClr val="FFFFFF"/>
                </a:solidFill>
                <a:uFillTx/>
                <a:latin typeface="Arial"/>
                <a:ea typeface="DejaVu Sans"/>
                <a:cs typeface="DejaVu Sans"/>
              </a:rPr>
              <a:t>MAGNETIC FIELD</a:t>
            </a:r>
          </a:p>
        </p:txBody>
      </p:sp>
      <p:cxnSp>
        <p:nvCxnSpPr>
          <p:cNvPr id="15" name="Conector recto de flecha 18">
            <a:extLst>
              <a:ext uri="{FF2B5EF4-FFF2-40B4-BE49-F238E27FC236}">
                <a16:creationId xmlns:a16="http://schemas.microsoft.com/office/drawing/2014/main" id="{F93DD8F6-3F20-2946-96CB-7244AE228071}"/>
              </a:ext>
            </a:extLst>
          </p:cNvPr>
          <p:cNvCxnSpPr/>
          <p:nvPr/>
        </p:nvCxnSpPr>
        <p:spPr>
          <a:xfrm flipV="1">
            <a:off x="4284887" y="3165104"/>
            <a:ext cx="795117" cy="1494824"/>
          </a:xfrm>
          <a:prstGeom prst="straightConnector1">
            <a:avLst/>
          </a:prstGeom>
          <a:noFill/>
          <a:ln w="76196" cap="flat">
            <a:solidFill>
              <a:srgbClr val="0070C0"/>
            </a:solidFill>
            <a:prstDash val="solid"/>
            <a:miter/>
            <a:tailEnd type="arrow"/>
          </a:ln>
        </p:spPr>
      </p:cxnSp>
      <p:sp>
        <p:nvSpPr>
          <p:cNvPr id="16" name="CustomShape 4">
            <a:extLst>
              <a:ext uri="{FF2B5EF4-FFF2-40B4-BE49-F238E27FC236}">
                <a16:creationId xmlns:a16="http://schemas.microsoft.com/office/drawing/2014/main" id="{17C5255F-6117-2949-8C0F-370FF517E47C}"/>
              </a:ext>
            </a:extLst>
          </p:cNvPr>
          <p:cNvSpPr/>
          <p:nvPr/>
        </p:nvSpPr>
        <p:spPr>
          <a:xfrm rot="16200004">
            <a:off x="3193811" y="3796411"/>
            <a:ext cx="1685449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Hidrogen protons</a:t>
            </a:r>
          </a:p>
        </p:txBody>
      </p:sp>
      <p:cxnSp>
        <p:nvCxnSpPr>
          <p:cNvPr id="17" name="Conector recto de flecha 21">
            <a:extLst>
              <a:ext uri="{FF2B5EF4-FFF2-40B4-BE49-F238E27FC236}">
                <a16:creationId xmlns:a16="http://schemas.microsoft.com/office/drawing/2014/main" id="{53F1CE22-8B15-8047-9EB3-FD6FB9CBD4D3}"/>
              </a:ext>
            </a:extLst>
          </p:cNvPr>
          <p:cNvCxnSpPr/>
          <p:nvPr/>
        </p:nvCxnSpPr>
        <p:spPr>
          <a:xfrm flipV="1">
            <a:off x="4284887" y="2960918"/>
            <a:ext cx="0" cy="1699010"/>
          </a:xfrm>
          <a:prstGeom prst="straightConnector1">
            <a:avLst/>
          </a:prstGeom>
          <a:noFill/>
          <a:ln w="76196" cap="flat">
            <a:solidFill>
              <a:srgbClr val="D9D9D9"/>
            </a:solidFill>
            <a:custDash>
              <a:ds d="300016" sp="300016"/>
            </a:custDash>
            <a:miter/>
            <a:tailEnd type="arrow"/>
          </a:ln>
        </p:spPr>
      </p:cxnSp>
      <p:sp>
        <p:nvSpPr>
          <p:cNvPr id="18" name="Flecha: curvada hacia la derecha 8">
            <a:extLst>
              <a:ext uri="{FF2B5EF4-FFF2-40B4-BE49-F238E27FC236}">
                <a16:creationId xmlns:a16="http://schemas.microsoft.com/office/drawing/2014/main" id="{B9F9F36D-6C73-7D46-830E-05A824DF3086}"/>
              </a:ext>
            </a:extLst>
          </p:cNvPr>
          <p:cNvSpPr/>
          <p:nvPr/>
        </p:nvSpPr>
        <p:spPr>
          <a:xfrm rot="6342402">
            <a:off x="4569347" y="2403610"/>
            <a:ext cx="295268" cy="94932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18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32221"/>
              <a:gd name="f10" fmla="val 25000"/>
              <a:gd name="f11" fmla="+- 0 0 -270"/>
              <a:gd name="f12" fmla="+- 0 0 -180"/>
              <a:gd name="f13" fmla="+- 0 0 -90"/>
              <a:gd name="f14" fmla="abs f4"/>
              <a:gd name="f15" fmla="abs f5"/>
              <a:gd name="f16" fmla="abs f6"/>
              <a:gd name="f17" fmla="*/ f11 f0 1"/>
              <a:gd name="f18" fmla="*/ f12 f0 1"/>
              <a:gd name="f19" fmla="*/ f13 f0 1"/>
              <a:gd name="f20" fmla="?: f14 f4 1"/>
              <a:gd name="f21" fmla="?: f15 f5 1"/>
              <a:gd name="f22" fmla="?: f16 f6 1"/>
              <a:gd name="f23" fmla="*/ f17 1 f3"/>
              <a:gd name="f24" fmla="*/ f18 1 f3"/>
              <a:gd name="f25" fmla="*/ f19 1 f3"/>
              <a:gd name="f26" fmla="*/ f20 1 21600"/>
              <a:gd name="f27" fmla="*/ f21 1 21600"/>
              <a:gd name="f28" fmla="*/ 21600 f20 1"/>
              <a:gd name="f29" fmla="*/ 21600 f21 1"/>
              <a:gd name="f30" fmla="+- f23 0 f1"/>
              <a:gd name="f31" fmla="+- f24 0 f1"/>
              <a:gd name="f32" fmla="+- f25 0 f1"/>
              <a:gd name="f33" fmla="min f27 f26"/>
              <a:gd name="f34" fmla="*/ f28 1 f22"/>
              <a:gd name="f35" fmla="*/ f29 1 f22"/>
              <a:gd name="f36" fmla="val f34"/>
              <a:gd name="f37" fmla="val f35"/>
              <a:gd name="f38" fmla="*/ f7 f33 1"/>
              <a:gd name="f39" fmla="+- f37 0 f7"/>
              <a:gd name="f40" fmla="+- f36 0 f7"/>
              <a:gd name="f41" fmla="*/ f36 f33 1"/>
              <a:gd name="f42" fmla="*/ f37 f33 1"/>
              <a:gd name="f43" fmla="*/ f39 1 2"/>
              <a:gd name="f44" fmla="min f40 f39"/>
              <a:gd name="f45" fmla="*/ f40 f40 1"/>
              <a:gd name="f46" fmla="*/ f40 f33 1"/>
              <a:gd name="f47" fmla="*/ f44 f7 1"/>
              <a:gd name="f48" fmla="*/ f44 f9 1"/>
              <a:gd name="f49" fmla="*/ f44 f10 1"/>
              <a:gd name="f50" fmla="*/ f47 1 100000"/>
              <a:gd name="f51" fmla="*/ f48 1 100000"/>
              <a:gd name="f52" fmla="*/ f49 1 100000"/>
              <a:gd name="f53" fmla="+- f50 f51 0"/>
              <a:gd name="f54" fmla="*/ f50 f50 1"/>
              <a:gd name="f55" fmla="*/ f52 f52 1"/>
              <a:gd name="f56" fmla="+- f51 0 f50"/>
              <a:gd name="f57" fmla="*/ f51 1 2"/>
              <a:gd name="f58" fmla="+- f36 0 f52"/>
              <a:gd name="f59" fmla="+- 0 0 f52"/>
              <a:gd name="f60" fmla="*/ f50 1 2"/>
              <a:gd name="f61" fmla="*/ f50 f33 1"/>
              <a:gd name="f62" fmla="*/ f53 1 4"/>
              <a:gd name="f63" fmla="+- f45 0 f55"/>
              <a:gd name="f64" fmla="*/ f56 1 2"/>
              <a:gd name="f65" fmla="+- f37 0 f57"/>
              <a:gd name="f66" fmla="+- 0 0 f60"/>
              <a:gd name="f67" fmla="+- 0 0 f59"/>
              <a:gd name="f68" fmla="*/ f58 f33 1"/>
              <a:gd name="f69" fmla="*/ f60 f33 1"/>
              <a:gd name="f70" fmla="+- f43 0 f62"/>
              <a:gd name="f71" fmla="sqrt f63"/>
              <a:gd name="f72" fmla="+- 0 0 f66"/>
              <a:gd name="f73" fmla="*/ f65 f33 1"/>
              <a:gd name="f74" fmla="*/ f70 2 1"/>
              <a:gd name="f75" fmla="+- f70 f50 0"/>
              <a:gd name="f76" fmla="*/ f71 f70 1"/>
              <a:gd name="f77" fmla="*/ f70 f33 1"/>
              <a:gd name="f78" fmla="*/ f74 f74 1"/>
              <a:gd name="f79" fmla="*/ f76 1 f40"/>
              <a:gd name="f80" fmla="+- f70 f75 0"/>
              <a:gd name="f81" fmla="+- f78 0 f54"/>
              <a:gd name="f82" fmla="+- f70 f79 0"/>
              <a:gd name="f83" fmla="+- f75 f79 0"/>
              <a:gd name="f84" fmla="+- 0 0 f79"/>
              <a:gd name="f85" fmla="*/ f80 1 2"/>
              <a:gd name="f86" fmla="sqrt f81"/>
              <a:gd name="f87" fmla="+- f82 0 f64"/>
              <a:gd name="f88" fmla="+- f83 f64 0"/>
              <a:gd name="f89" fmla="+- 0 0 f84"/>
              <a:gd name="f90" fmla="*/ f83 f33 1"/>
              <a:gd name="f91" fmla="*/ f85 f33 1"/>
              <a:gd name="f92" fmla="*/ f86 f40 1"/>
              <a:gd name="f93" fmla="at2 f67 f89"/>
              <a:gd name="f94" fmla="*/ f87 f33 1"/>
              <a:gd name="f95" fmla="*/ f88 f33 1"/>
              <a:gd name="f96" fmla="+- f93 f1 0"/>
              <a:gd name="f97" fmla="*/ f92 1 f74"/>
              <a:gd name="f98" fmla="*/ f96 f8 1"/>
              <a:gd name="f99" fmla="+- 0 0 f97"/>
              <a:gd name="f100" fmla="*/ f98 1 f0"/>
              <a:gd name="f101" fmla="+- 0 0 f99"/>
              <a:gd name="f102" fmla="+- 0 0 f100"/>
              <a:gd name="f103" fmla="at2 f101 f72"/>
              <a:gd name="f104" fmla="val f102"/>
              <a:gd name="f105" fmla="+- f103 f1 0"/>
              <a:gd name="f106" fmla="+- 0 0 f104"/>
              <a:gd name="f107" fmla="*/ f105 f8 1"/>
              <a:gd name="f108" fmla="*/ f106 f0 1"/>
              <a:gd name="f109" fmla="*/ f107 1 f0"/>
              <a:gd name="f110" fmla="*/ f108 1 f8"/>
              <a:gd name="f111" fmla="+- 0 0 f109"/>
              <a:gd name="f112" fmla="+- f110 0 f1"/>
              <a:gd name="f113" fmla="val f111"/>
              <a:gd name="f114" fmla="+- 0 0 f113"/>
              <a:gd name="f115" fmla="+- f0 0 f112"/>
              <a:gd name="f116" fmla="+- 0 0 f112"/>
              <a:gd name="f117" fmla="*/ f114 f0 1"/>
              <a:gd name="f118" fmla="*/ f117 1 f8"/>
              <a:gd name="f119" fmla="+- f118 0 f1"/>
              <a:gd name="f120" fmla="+- f119 0 f1"/>
              <a:gd name="f121" fmla="+- f1 f119 0"/>
              <a:gd name="f122" fmla="+- f0 0 f119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0">
                <a:pos x="f38" y="f91"/>
              </a:cxn>
              <a:cxn ang="f31">
                <a:pos x="f68" y="f95"/>
              </a:cxn>
              <a:cxn ang="f32">
                <a:pos x="f41" y="f73"/>
              </a:cxn>
              <a:cxn ang="f32">
                <a:pos x="f68" y="f94"/>
              </a:cxn>
              <a:cxn ang="f32">
                <a:pos x="f41" y="f69"/>
              </a:cxn>
            </a:cxnLst>
            <a:rect l="f38" t="f38" r="f41" b="f42"/>
            <a:pathLst>
              <a:path stroke="0">
                <a:moveTo>
                  <a:pt x="f38" y="f77"/>
                </a:moveTo>
                <a:arcTo wR="f46" hR="f77" stAng="f0" swAng="f116"/>
                <a:lnTo>
                  <a:pt x="f68" y="f94"/>
                </a:lnTo>
                <a:lnTo>
                  <a:pt x="f41" y="f73"/>
                </a:lnTo>
                <a:lnTo>
                  <a:pt x="f68" y="f95"/>
                </a:lnTo>
                <a:lnTo>
                  <a:pt x="f68" y="f90"/>
                </a:lnTo>
                <a:arcTo wR="f46" hR="f77" stAng="f115" swAng="f112"/>
                <a:close/>
              </a:path>
              <a:path stroke="0">
                <a:moveTo>
                  <a:pt x="f41" y="f61"/>
                </a:moveTo>
                <a:arcTo wR="f46" hR="f77" stAng="f2" swAng="f120"/>
                <a:arcTo wR="f46" hR="f77" stAng="f122" swAng="f121"/>
                <a:close/>
              </a:path>
              <a:path fill="none">
                <a:moveTo>
                  <a:pt x="f38" y="f77"/>
                </a:moveTo>
                <a:arcTo wR="f46" hR="f77" stAng="f0" swAng="f116"/>
                <a:lnTo>
                  <a:pt x="f68" y="f94"/>
                </a:lnTo>
                <a:lnTo>
                  <a:pt x="f41" y="f73"/>
                </a:lnTo>
                <a:lnTo>
                  <a:pt x="f68" y="f95"/>
                </a:lnTo>
                <a:lnTo>
                  <a:pt x="f68" y="f90"/>
                </a:lnTo>
                <a:arcTo wR="f46" hR="f77" stAng="f115" swAng="f112"/>
                <a:lnTo>
                  <a:pt x="f38" y="f77"/>
                </a:lnTo>
                <a:arcTo wR="f46" hR="f77" stAng="f0" swAng="f1"/>
                <a:lnTo>
                  <a:pt x="f41" y="f61"/>
                </a:lnTo>
                <a:arcTo wR="f46" hR="f77" stAng="f2" swAng="f120"/>
              </a:path>
            </a:pathLst>
          </a:custGeom>
          <a:noFill/>
          <a:ln w="25402" cap="flat">
            <a:solidFill>
              <a:srgbClr val="000000"/>
            </a:solidFill>
            <a:custDash>
              <a:ds d="799925" sp="799925"/>
            </a:custDash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9" name="Rayo 9">
            <a:extLst>
              <a:ext uri="{FF2B5EF4-FFF2-40B4-BE49-F238E27FC236}">
                <a16:creationId xmlns:a16="http://schemas.microsoft.com/office/drawing/2014/main" id="{1D6975D5-3CE3-7E46-BE58-9DCF95010054}"/>
              </a:ext>
            </a:extLst>
          </p:cNvPr>
          <p:cNvSpPr/>
          <p:nvPr/>
        </p:nvSpPr>
        <p:spPr>
          <a:xfrm rot="16757090">
            <a:off x="5737774" y="3185810"/>
            <a:ext cx="624178" cy="13144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8472"/>
              <a:gd name="f8" fmla="val 12860"/>
              <a:gd name="f9" fmla="val 6080"/>
              <a:gd name="f10" fmla="val 11050"/>
              <a:gd name="f11" fmla="val 6797"/>
              <a:gd name="f12" fmla="val 16577"/>
              <a:gd name="f13" fmla="val 12007"/>
              <a:gd name="f14" fmla="val 14767"/>
              <a:gd name="f15" fmla="val 12877"/>
              <a:gd name="f16" fmla="val 10012"/>
              <a:gd name="f17" fmla="val 14915"/>
              <a:gd name="f18" fmla="val 12222"/>
              <a:gd name="f19" fmla="val 13987"/>
              <a:gd name="f20" fmla="val 5022"/>
              <a:gd name="f21" fmla="val 9705"/>
              <a:gd name="f22" fmla="val 7602"/>
              <a:gd name="f23" fmla="val 8382"/>
              <a:gd name="f24" fmla="val 3890"/>
              <a:gd name="f25" fmla="+- 0 0 -360"/>
              <a:gd name="f26" fmla="+- 0 0 -270"/>
              <a:gd name="f27" fmla="+- 0 0 -180"/>
              <a:gd name="f28" fmla="+- 0 0 -90"/>
              <a:gd name="f29" fmla="*/ f3 1 21600"/>
              <a:gd name="f30" fmla="*/ f4 1 21600"/>
              <a:gd name="f31" fmla="+- f6 0 f5"/>
              <a:gd name="f32" fmla="*/ f25 f0 1"/>
              <a:gd name="f33" fmla="*/ f26 f0 1"/>
              <a:gd name="f34" fmla="*/ f27 f0 1"/>
              <a:gd name="f35" fmla="*/ f28 f0 1"/>
              <a:gd name="f36" fmla="*/ f31 1 21600"/>
              <a:gd name="f37" fmla="*/ f31 5022 1"/>
              <a:gd name="f38" fmla="*/ f31 8472 1"/>
              <a:gd name="f39" fmla="*/ f31 8757 1"/>
              <a:gd name="f40" fmla="*/ f31 10012 1"/>
              <a:gd name="f41" fmla="*/ f31 12860 1"/>
              <a:gd name="f42" fmla="*/ f31 13917 1"/>
              <a:gd name="f43" fmla="*/ f31 16577 1"/>
              <a:gd name="f44" fmla="*/ f31 3890 1"/>
              <a:gd name="f45" fmla="*/ f31 6080 1"/>
              <a:gd name="f46" fmla="*/ f31 7437 1"/>
              <a:gd name="f47" fmla="*/ f31 9705 1"/>
              <a:gd name="f48" fmla="*/ f31 12007 1"/>
              <a:gd name="f49" fmla="*/ f31 14277 1"/>
              <a:gd name="f50" fmla="*/ f31 14915 1"/>
              <a:gd name="f51" fmla="*/ f32 1 f2"/>
              <a:gd name="f52" fmla="*/ f33 1 f2"/>
              <a:gd name="f53" fmla="*/ f34 1 f2"/>
              <a:gd name="f54" fmla="*/ f35 1 f2"/>
              <a:gd name="f55" fmla="*/ f37 1 21600"/>
              <a:gd name="f56" fmla="*/ f38 1 21600"/>
              <a:gd name="f57" fmla="*/ f39 1 21600"/>
              <a:gd name="f58" fmla="*/ f40 1 21600"/>
              <a:gd name="f59" fmla="*/ f41 1 21600"/>
              <a:gd name="f60" fmla="*/ f42 1 21600"/>
              <a:gd name="f61" fmla="*/ f43 1 21600"/>
              <a:gd name="f62" fmla="*/ f44 1 21600"/>
              <a:gd name="f63" fmla="*/ f45 1 21600"/>
              <a:gd name="f64" fmla="*/ f46 1 21600"/>
              <a:gd name="f65" fmla="*/ f47 1 21600"/>
              <a:gd name="f66" fmla="*/ f48 1 21600"/>
              <a:gd name="f67" fmla="*/ f49 1 21600"/>
              <a:gd name="f68" fmla="*/ f50 1 21600"/>
              <a:gd name="f69" fmla="*/ f5 1 f36"/>
              <a:gd name="f70" fmla="*/ f6 1 f36"/>
              <a:gd name="f71" fmla="+- f51 0 f1"/>
              <a:gd name="f72" fmla="+- f52 0 f1"/>
              <a:gd name="f73" fmla="+- f53 0 f1"/>
              <a:gd name="f74" fmla="+- f54 0 f1"/>
              <a:gd name="f75" fmla="*/ f56 1 f36"/>
              <a:gd name="f76" fmla="*/ f62 1 f36"/>
              <a:gd name="f77" fmla="*/ f55 1 f36"/>
              <a:gd name="f78" fmla="*/ f65 1 f36"/>
              <a:gd name="f79" fmla="*/ f58 1 f36"/>
              <a:gd name="f80" fmla="*/ f68 1 f36"/>
              <a:gd name="f81" fmla="*/ f61 1 f36"/>
              <a:gd name="f82" fmla="*/ f66 1 f36"/>
              <a:gd name="f83" fmla="*/ f59 1 f36"/>
              <a:gd name="f84" fmla="*/ f63 1 f36"/>
              <a:gd name="f85" fmla="*/ f57 1 f36"/>
              <a:gd name="f86" fmla="*/ f60 1 f36"/>
              <a:gd name="f87" fmla="*/ f64 1 f36"/>
              <a:gd name="f88" fmla="*/ f67 1 f36"/>
              <a:gd name="f89" fmla="*/ f69 f30 1"/>
              <a:gd name="f90" fmla="*/ f69 f29 1"/>
              <a:gd name="f91" fmla="*/ f70 f29 1"/>
              <a:gd name="f92" fmla="*/ f70 f30 1"/>
              <a:gd name="f93" fmla="*/ f85 f29 1"/>
              <a:gd name="f94" fmla="*/ f86 f29 1"/>
              <a:gd name="f95" fmla="*/ f88 f30 1"/>
              <a:gd name="f96" fmla="*/ f87 f30 1"/>
              <a:gd name="f97" fmla="*/ f75 f29 1"/>
              <a:gd name="f98" fmla="*/ f76 f30 1"/>
              <a:gd name="f99" fmla="*/ f77 f29 1"/>
              <a:gd name="f100" fmla="*/ f78 f30 1"/>
              <a:gd name="f101" fmla="*/ f79 f29 1"/>
              <a:gd name="f102" fmla="*/ f80 f30 1"/>
              <a:gd name="f103" fmla="*/ f81 f29 1"/>
              <a:gd name="f104" fmla="*/ f82 f30 1"/>
              <a:gd name="f105" fmla="*/ f83 f29 1"/>
              <a:gd name="f106" fmla="*/ f84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1">
                <a:pos x="f97" y="f89"/>
              </a:cxn>
              <a:cxn ang="f71">
                <a:pos x="f90" y="f98"/>
              </a:cxn>
              <a:cxn ang="f72">
                <a:pos x="f99" y="f100"/>
              </a:cxn>
              <a:cxn ang="f72">
                <a:pos x="f101" y="f102"/>
              </a:cxn>
              <a:cxn ang="f73">
                <a:pos x="f91" y="f92"/>
              </a:cxn>
              <a:cxn ang="f74">
                <a:pos x="f103" y="f104"/>
              </a:cxn>
              <a:cxn ang="f74">
                <a:pos x="f105" y="f106"/>
              </a:cxn>
            </a:cxnLst>
            <a:rect l="f93" t="f96" r="f94" b="f95"/>
            <a:pathLst>
              <a:path w="21600" h="21600">
                <a:moveTo>
                  <a:pt x="f7" y="f5"/>
                </a:moveTo>
                <a:lnTo>
                  <a:pt x="f8" y="f9"/>
                </a:lnTo>
                <a:lnTo>
                  <a:pt x="f10" y="f11"/>
                </a:lnTo>
                <a:lnTo>
                  <a:pt x="f12" y="f13"/>
                </a:lnTo>
                <a:lnTo>
                  <a:pt x="f14" y="f15"/>
                </a:lnTo>
                <a:lnTo>
                  <a:pt x="f6" y="f6"/>
                </a:lnTo>
                <a:lnTo>
                  <a:pt x="f16" y="f17"/>
                </a:lnTo>
                <a:lnTo>
                  <a:pt x="f18" y="f19"/>
                </a:lnTo>
                <a:lnTo>
                  <a:pt x="f20" y="f21"/>
                </a:lnTo>
                <a:lnTo>
                  <a:pt x="f22" y="f23"/>
                </a:lnTo>
                <a:lnTo>
                  <a:pt x="f5" y="f24"/>
                </a:lnTo>
                <a:close/>
              </a:path>
            </a:pathLst>
          </a:custGeom>
          <a:solidFill>
            <a:srgbClr val="FFFF00"/>
          </a:solidFill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0" name="CustomShape 4">
            <a:extLst>
              <a:ext uri="{FF2B5EF4-FFF2-40B4-BE49-F238E27FC236}">
                <a16:creationId xmlns:a16="http://schemas.microsoft.com/office/drawing/2014/main" id="{BE06AA14-8A1A-6F40-B9C3-F5BB9D57240F}"/>
              </a:ext>
            </a:extLst>
          </p:cNvPr>
          <p:cNvSpPr/>
          <p:nvPr/>
        </p:nvSpPr>
        <p:spPr>
          <a:xfrm>
            <a:off x="7191033" y="3063450"/>
            <a:ext cx="1397916" cy="1297515"/>
          </a:xfrm>
          <a:prstGeom prst="rect">
            <a:avLst/>
          </a:prstGeom>
          <a:solidFill>
            <a:srgbClr val="FCD5B5"/>
          </a:solidFill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0" i="0" u="none" strike="noStrike" kern="1200" cap="none" spc="-1" baseline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Coil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RF receiver </a:t>
            </a:r>
          </a:p>
        </p:txBody>
      </p:sp>
      <p:sp>
        <p:nvSpPr>
          <p:cNvPr id="21" name="CustomShape 4">
            <a:extLst>
              <a:ext uri="{FF2B5EF4-FFF2-40B4-BE49-F238E27FC236}">
                <a16:creationId xmlns:a16="http://schemas.microsoft.com/office/drawing/2014/main" id="{AE2EF254-88BB-6640-A40E-ABF03AB1BAF0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B8BFA175-C50C-E747-88A6-5DC19068ADA9}"/>
              </a:ext>
            </a:extLst>
          </p:cNvPr>
          <p:cNvSpPr/>
          <p:nvPr/>
        </p:nvSpPr>
        <p:spPr>
          <a:xfrm>
            <a:off x="552563" y="557655"/>
            <a:ext cx="8996268" cy="109727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Scanner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big magnet + radio frequency transmitter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>
            <a:extLst>
              <a:ext uri="{FF2B5EF4-FFF2-40B4-BE49-F238E27FC236}">
                <a16:creationId xmlns:a16="http://schemas.microsoft.com/office/drawing/2014/main" id="{F420F5A2-4FA4-5547-A8E7-3235E9301C2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28" r="17893"/>
          <a:stretch>
            <a:fillRect/>
          </a:stretch>
        </p:blipFill>
        <p:spPr>
          <a:xfrm>
            <a:off x="2500353" y="3165095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38781830-5ACB-BE4F-B72E-B811C570BF8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276002" y="1971720"/>
            <a:ext cx="3516590" cy="401097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CustomShape 1">
            <a:extLst>
              <a:ext uri="{FF2B5EF4-FFF2-40B4-BE49-F238E27FC236}">
                <a16:creationId xmlns:a16="http://schemas.microsoft.com/office/drawing/2014/main" id="{458D1E09-9BCA-184B-A383-B92718E336FC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A50B766-A4B1-FB4C-8442-29E4FE39BE90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8" name="CustomShape 5">
            <a:extLst>
              <a:ext uri="{FF2B5EF4-FFF2-40B4-BE49-F238E27FC236}">
                <a16:creationId xmlns:a16="http://schemas.microsoft.com/office/drawing/2014/main" id="{D66E02E2-117A-9343-B1F8-B3BFB9B0110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6">
            <a:extLst>
              <a:ext uri="{FF2B5EF4-FFF2-40B4-BE49-F238E27FC236}">
                <a16:creationId xmlns:a16="http://schemas.microsoft.com/office/drawing/2014/main" id="{904C6DE3-231D-3B43-A1C4-C0361AF2BAE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7D25E72F-4ED1-0A41-BB57-F2DAF841C60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CustomShape 8">
            <a:extLst>
              <a:ext uri="{FF2B5EF4-FFF2-40B4-BE49-F238E27FC236}">
                <a16:creationId xmlns:a16="http://schemas.microsoft.com/office/drawing/2014/main" id="{E44DEE0B-F5FD-D24D-89D7-3A133F36907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E2AE6B7E-E8CC-754F-8C1D-7071235EF4DB}"/>
              </a:ext>
            </a:extLst>
          </p:cNvPr>
          <p:cNvSpPr/>
          <p:nvPr/>
        </p:nvSpPr>
        <p:spPr>
          <a:xfrm>
            <a:off x="3338282" y="5275667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Different points in space have different relaxation times, and we can use those differences to reconstruct what is inside the scanner.</a:t>
            </a: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D6E5BCEE-A55D-F847-91A4-0A270543A68D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7156771" y="3165104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5" name="Flecha: hacia abajo 16">
            <a:extLst>
              <a:ext uri="{FF2B5EF4-FFF2-40B4-BE49-F238E27FC236}">
                <a16:creationId xmlns:a16="http://schemas.microsoft.com/office/drawing/2014/main" id="{A946F6CB-8F92-8645-92D8-3FA038518603}"/>
              </a:ext>
            </a:extLst>
          </p:cNvPr>
          <p:cNvSpPr/>
          <p:nvPr/>
        </p:nvSpPr>
        <p:spPr>
          <a:xfrm flipV="1">
            <a:off x="1834304" y="1698516"/>
            <a:ext cx="478971" cy="4010979"/>
          </a:xfrm>
          <a:custGeom>
            <a:avLst>
              <a:gd name="f0" fmla="val 2031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C0504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eaVert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800" b="0" i="0" u="none" strike="noStrike" kern="1200" cap="none" spc="0" baseline="0">
                <a:solidFill>
                  <a:srgbClr val="FFFFFF"/>
                </a:solidFill>
                <a:uFillTx/>
                <a:latin typeface="Arial"/>
                <a:ea typeface="DejaVu Sans"/>
                <a:cs typeface="DejaVu Sans"/>
              </a:rPr>
              <a:t>MAGNETIC FIELD</a:t>
            </a:r>
          </a:p>
        </p:txBody>
      </p:sp>
      <p:sp>
        <p:nvSpPr>
          <p:cNvPr id="16" name="CustomShape 4">
            <a:extLst>
              <a:ext uri="{FF2B5EF4-FFF2-40B4-BE49-F238E27FC236}">
                <a16:creationId xmlns:a16="http://schemas.microsoft.com/office/drawing/2014/main" id="{6D070BA2-E502-364E-A6B0-B35A0034AEAA}"/>
              </a:ext>
            </a:extLst>
          </p:cNvPr>
          <p:cNvSpPr/>
          <p:nvPr/>
        </p:nvSpPr>
        <p:spPr>
          <a:xfrm rot="16200004">
            <a:off x="3193811" y="3796411"/>
            <a:ext cx="1685449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Hidrogen protons</a:t>
            </a:r>
          </a:p>
        </p:txBody>
      </p:sp>
      <p:cxnSp>
        <p:nvCxnSpPr>
          <p:cNvPr id="17" name="Conector recto de flecha 22">
            <a:extLst>
              <a:ext uri="{FF2B5EF4-FFF2-40B4-BE49-F238E27FC236}">
                <a16:creationId xmlns:a16="http://schemas.microsoft.com/office/drawing/2014/main" id="{1655BAFD-D574-8647-AE78-76C1D68D6E59}"/>
              </a:ext>
            </a:extLst>
          </p:cNvPr>
          <p:cNvCxnSpPr/>
          <p:nvPr/>
        </p:nvCxnSpPr>
        <p:spPr>
          <a:xfrm flipV="1">
            <a:off x="4284887" y="2960918"/>
            <a:ext cx="0" cy="1699010"/>
          </a:xfrm>
          <a:prstGeom prst="straightConnector1">
            <a:avLst/>
          </a:prstGeom>
          <a:noFill/>
          <a:ln w="76196" cap="flat">
            <a:solidFill>
              <a:srgbClr val="0070C0"/>
            </a:solidFill>
            <a:prstDash val="solid"/>
            <a:miter/>
            <a:tailEnd type="arrow"/>
          </a:ln>
        </p:spPr>
      </p:cxnSp>
      <p:sp>
        <p:nvSpPr>
          <p:cNvPr id="18" name="CustomShape 4">
            <a:extLst>
              <a:ext uri="{FF2B5EF4-FFF2-40B4-BE49-F238E27FC236}">
                <a16:creationId xmlns:a16="http://schemas.microsoft.com/office/drawing/2014/main" id="{F0DFA280-15F7-9345-A402-7F78DD7F39E2}"/>
              </a:ext>
            </a:extLst>
          </p:cNvPr>
          <p:cNvSpPr/>
          <p:nvPr/>
        </p:nvSpPr>
        <p:spPr>
          <a:xfrm>
            <a:off x="4487948" y="2527090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600" b="0" i="0" u="none" strike="noStrike" kern="1200" cap="none" spc="-1" baseline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19" name="Rayo 9">
            <a:extLst>
              <a:ext uri="{FF2B5EF4-FFF2-40B4-BE49-F238E27FC236}">
                <a16:creationId xmlns:a16="http://schemas.microsoft.com/office/drawing/2014/main" id="{D84B5090-0B5A-3747-8FA7-19EFA5E4F15A}"/>
              </a:ext>
            </a:extLst>
          </p:cNvPr>
          <p:cNvSpPr/>
          <p:nvPr/>
        </p:nvSpPr>
        <p:spPr>
          <a:xfrm rot="17695698">
            <a:off x="5466806" y="2519569"/>
            <a:ext cx="976149" cy="188739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8472"/>
              <a:gd name="f8" fmla="val 12860"/>
              <a:gd name="f9" fmla="val 6080"/>
              <a:gd name="f10" fmla="val 11050"/>
              <a:gd name="f11" fmla="val 6797"/>
              <a:gd name="f12" fmla="val 16577"/>
              <a:gd name="f13" fmla="val 12007"/>
              <a:gd name="f14" fmla="val 14767"/>
              <a:gd name="f15" fmla="val 12877"/>
              <a:gd name="f16" fmla="val 10012"/>
              <a:gd name="f17" fmla="val 14915"/>
              <a:gd name="f18" fmla="val 12222"/>
              <a:gd name="f19" fmla="val 13987"/>
              <a:gd name="f20" fmla="val 5022"/>
              <a:gd name="f21" fmla="val 9705"/>
              <a:gd name="f22" fmla="val 7602"/>
              <a:gd name="f23" fmla="val 8382"/>
              <a:gd name="f24" fmla="val 3890"/>
              <a:gd name="f25" fmla="+- 0 0 -360"/>
              <a:gd name="f26" fmla="+- 0 0 -270"/>
              <a:gd name="f27" fmla="+- 0 0 -180"/>
              <a:gd name="f28" fmla="+- 0 0 -90"/>
              <a:gd name="f29" fmla="*/ f3 1 21600"/>
              <a:gd name="f30" fmla="*/ f4 1 21600"/>
              <a:gd name="f31" fmla="+- f6 0 f5"/>
              <a:gd name="f32" fmla="*/ f25 f0 1"/>
              <a:gd name="f33" fmla="*/ f26 f0 1"/>
              <a:gd name="f34" fmla="*/ f27 f0 1"/>
              <a:gd name="f35" fmla="*/ f28 f0 1"/>
              <a:gd name="f36" fmla="*/ f31 1 21600"/>
              <a:gd name="f37" fmla="*/ f31 5022 1"/>
              <a:gd name="f38" fmla="*/ f31 8472 1"/>
              <a:gd name="f39" fmla="*/ f31 8757 1"/>
              <a:gd name="f40" fmla="*/ f31 10012 1"/>
              <a:gd name="f41" fmla="*/ f31 12860 1"/>
              <a:gd name="f42" fmla="*/ f31 13917 1"/>
              <a:gd name="f43" fmla="*/ f31 16577 1"/>
              <a:gd name="f44" fmla="*/ f31 3890 1"/>
              <a:gd name="f45" fmla="*/ f31 6080 1"/>
              <a:gd name="f46" fmla="*/ f31 7437 1"/>
              <a:gd name="f47" fmla="*/ f31 9705 1"/>
              <a:gd name="f48" fmla="*/ f31 12007 1"/>
              <a:gd name="f49" fmla="*/ f31 14277 1"/>
              <a:gd name="f50" fmla="*/ f31 14915 1"/>
              <a:gd name="f51" fmla="*/ f32 1 f2"/>
              <a:gd name="f52" fmla="*/ f33 1 f2"/>
              <a:gd name="f53" fmla="*/ f34 1 f2"/>
              <a:gd name="f54" fmla="*/ f35 1 f2"/>
              <a:gd name="f55" fmla="*/ f37 1 21600"/>
              <a:gd name="f56" fmla="*/ f38 1 21600"/>
              <a:gd name="f57" fmla="*/ f39 1 21600"/>
              <a:gd name="f58" fmla="*/ f40 1 21600"/>
              <a:gd name="f59" fmla="*/ f41 1 21600"/>
              <a:gd name="f60" fmla="*/ f42 1 21600"/>
              <a:gd name="f61" fmla="*/ f43 1 21600"/>
              <a:gd name="f62" fmla="*/ f44 1 21600"/>
              <a:gd name="f63" fmla="*/ f45 1 21600"/>
              <a:gd name="f64" fmla="*/ f46 1 21600"/>
              <a:gd name="f65" fmla="*/ f47 1 21600"/>
              <a:gd name="f66" fmla="*/ f48 1 21600"/>
              <a:gd name="f67" fmla="*/ f49 1 21600"/>
              <a:gd name="f68" fmla="*/ f50 1 21600"/>
              <a:gd name="f69" fmla="*/ f5 1 f36"/>
              <a:gd name="f70" fmla="*/ f6 1 f36"/>
              <a:gd name="f71" fmla="+- f51 0 f1"/>
              <a:gd name="f72" fmla="+- f52 0 f1"/>
              <a:gd name="f73" fmla="+- f53 0 f1"/>
              <a:gd name="f74" fmla="+- f54 0 f1"/>
              <a:gd name="f75" fmla="*/ f56 1 f36"/>
              <a:gd name="f76" fmla="*/ f62 1 f36"/>
              <a:gd name="f77" fmla="*/ f55 1 f36"/>
              <a:gd name="f78" fmla="*/ f65 1 f36"/>
              <a:gd name="f79" fmla="*/ f58 1 f36"/>
              <a:gd name="f80" fmla="*/ f68 1 f36"/>
              <a:gd name="f81" fmla="*/ f61 1 f36"/>
              <a:gd name="f82" fmla="*/ f66 1 f36"/>
              <a:gd name="f83" fmla="*/ f59 1 f36"/>
              <a:gd name="f84" fmla="*/ f63 1 f36"/>
              <a:gd name="f85" fmla="*/ f57 1 f36"/>
              <a:gd name="f86" fmla="*/ f60 1 f36"/>
              <a:gd name="f87" fmla="*/ f64 1 f36"/>
              <a:gd name="f88" fmla="*/ f67 1 f36"/>
              <a:gd name="f89" fmla="*/ f69 f30 1"/>
              <a:gd name="f90" fmla="*/ f69 f29 1"/>
              <a:gd name="f91" fmla="*/ f70 f29 1"/>
              <a:gd name="f92" fmla="*/ f70 f30 1"/>
              <a:gd name="f93" fmla="*/ f85 f29 1"/>
              <a:gd name="f94" fmla="*/ f86 f29 1"/>
              <a:gd name="f95" fmla="*/ f88 f30 1"/>
              <a:gd name="f96" fmla="*/ f87 f30 1"/>
              <a:gd name="f97" fmla="*/ f75 f29 1"/>
              <a:gd name="f98" fmla="*/ f76 f30 1"/>
              <a:gd name="f99" fmla="*/ f77 f29 1"/>
              <a:gd name="f100" fmla="*/ f78 f30 1"/>
              <a:gd name="f101" fmla="*/ f79 f29 1"/>
              <a:gd name="f102" fmla="*/ f80 f30 1"/>
              <a:gd name="f103" fmla="*/ f81 f29 1"/>
              <a:gd name="f104" fmla="*/ f82 f30 1"/>
              <a:gd name="f105" fmla="*/ f83 f29 1"/>
              <a:gd name="f106" fmla="*/ f84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1">
                <a:pos x="f97" y="f89"/>
              </a:cxn>
              <a:cxn ang="f71">
                <a:pos x="f90" y="f98"/>
              </a:cxn>
              <a:cxn ang="f72">
                <a:pos x="f99" y="f100"/>
              </a:cxn>
              <a:cxn ang="f72">
                <a:pos x="f101" y="f102"/>
              </a:cxn>
              <a:cxn ang="f73">
                <a:pos x="f91" y="f92"/>
              </a:cxn>
              <a:cxn ang="f74">
                <a:pos x="f103" y="f104"/>
              </a:cxn>
              <a:cxn ang="f74">
                <a:pos x="f105" y="f106"/>
              </a:cxn>
            </a:cxnLst>
            <a:rect l="f93" t="f96" r="f94" b="f95"/>
            <a:pathLst>
              <a:path w="21600" h="21600">
                <a:moveTo>
                  <a:pt x="f7" y="f5"/>
                </a:moveTo>
                <a:lnTo>
                  <a:pt x="f8" y="f9"/>
                </a:lnTo>
                <a:lnTo>
                  <a:pt x="f10" y="f11"/>
                </a:lnTo>
                <a:lnTo>
                  <a:pt x="f12" y="f13"/>
                </a:lnTo>
                <a:lnTo>
                  <a:pt x="f14" y="f15"/>
                </a:lnTo>
                <a:lnTo>
                  <a:pt x="f6" y="f6"/>
                </a:lnTo>
                <a:lnTo>
                  <a:pt x="f16" y="f17"/>
                </a:lnTo>
                <a:lnTo>
                  <a:pt x="f18" y="f19"/>
                </a:lnTo>
                <a:lnTo>
                  <a:pt x="f20" y="f21"/>
                </a:lnTo>
                <a:lnTo>
                  <a:pt x="f22" y="f23"/>
                </a:lnTo>
                <a:lnTo>
                  <a:pt x="f5" y="f24"/>
                </a:lnTo>
                <a:close/>
              </a:path>
            </a:pathLst>
          </a:custGeom>
          <a:solidFill>
            <a:srgbClr val="FFFF00"/>
          </a:solidFill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0" name="Rayo 9">
            <a:extLst>
              <a:ext uri="{FF2B5EF4-FFF2-40B4-BE49-F238E27FC236}">
                <a16:creationId xmlns:a16="http://schemas.microsoft.com/office/drawing/2014/main" id="{610DEFC1-614D-6B4E-9B79-B8A49CEE4D56}"/>
              </a:ext>
            </a:extLst>
          </p:cNvPr>
          <p:cNvSpPr/>
          <p:nvPr/>
        </p:nvSpPr>
        <p:spPr>
          <a:xfrm rot="17408028">
            <a:off x="5362217" y="4107404"/>
            <a:ext cx="423778" cy="6557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8472"/>
              <a:gd name="f8" fmla="val 12860"/>
              <a:gd name="f9" fmla="val 6080"/>
              <a:gd name="f10" fmla="val 11050"/>
              <a:gd name="f11" fmla="val 6797"/>
              <a:gd name="f12" fmla="val 16577"/>
              <a:gd name="f13" fmla="val 12007"/>
              <a:gd name="f14" fmla="val 14767"/>
              <a:gd name="f15" fmla="val 12877"/>
              <a:gd name="f16" fmla="val 10012"/>
              <a:gd name="f17" fmla="val 14915"/>
              <a:gd name="f18" fmla="val 12222"/>
              <a:gd name="f19" fmla="val 13987"/>
              <a:gd name="f20" fmla="val 5022"/>
              <a:gd name="f21" fmla="val 9705"/>
              <a:gd name="f22" fmla="val 7602"/>
              <a:gd name="f23" fmla="val 8382"/>
              <a:gd name="f24" fmla="val 3890"/>
              <a:gd name="f25" fmla="+- 0 0 -360"/>
              <a:gd name="f26" fmla="+- 0 0 -270"/>
              <a:gd name="f27" fmla="+- 0 0 -180"/>
              <a:gd name="f28" fmla="+- 0 0 -90"/>
              <a:gd name="f29" fmla="*/ f3 1 21600"/>
              <a:gd name="f30" fmla="*/ f4 1 21600"/>
              <a:gd name="f31" fmla="+- f6 0 f5"/>
              <a:gd name="f32" fmla="*/ f25 f0 1"/>
              <a:gd name="f33" fmla="*/ f26 f0 1"/>
              <a:gd name="f34" fmla="*/ f27 f0 1"/>
              <a:gd name="f35" fmla="*/ f28 f0 1"/>
              <a:gd name="f36" fmla="*/ f31 1 21600"/>
              <a:gd name="f37" fmla="*/ f31 5022 1"/>
              <a:gd name="f38" fmla="*/ f31 8472 1"/>
              <a:gd name="f39" fmla="*/ f31 8757 1"/>
              <a:gd name="f40" fmla="*/ f31 10012 1"/>
              <a:gd name="f41" fmla="*/ f31 12860 1"/>
              <a:gd name="f42" fmla="*/ f31 13917 1"/>
              <a:gd name="f43" fmla="*/ f31 16577 1"/>
              <a:gd name="f44" fmla="*/ f31 3890 1"/>
              <a:gd name="f45" fmla="*/ f31 6080 1"/>
              <a:gd name="f46" fmla="*/ f31 7437 1"/>
              <a:gd name="f47" fmla="*/ f31 9705 1"/>
              <a:gd name="f48" fmla="*/ f31 12007 1"/>
              <a:gd name="f49" fmla="*/ f31 14277 1"/>
              <a:gd name="f50" fmla="*/ f31 14915 1"/>
              <a:gd name="f51" fmla="*/ f32 1 f2"/>
              <a:gd name="f52" fmla="*/ f33 1 f2"/>
              <a:gd name="f53" fmla="*/ f34 1 f2"/>
              <a:gd name="f54" fmla="*/ f35 1 f2"/>
              <a:gd name="f55" fmla="*/ f37 1 21600"/>
              <a:gd name="f56" fmla="*/ f38 1 21600"/>
              <a:gd name="f57" fmla="*/ f39 1 21600"/>
              <a:gd name="f58" fmla="*/ f40 1 21600"/>
              <a:gd name="f59" fmla="*/ f41 1 21600"/>
              <a:gd name="f60" fmla="*/ f42 1 21600"/>
              <a:gd name="f61" fmla="*/ f43 1 21600"/>
              <a:gd name="f62" fmla="*/ f44 1 21600"/>
              <a:gd name="f63" fmla="*/ f45 1 21600"/>
              <a:gd name="f64" fmla="*/ f46 1 21600"/>
              <a:gd name="f65" fmla="*/ f47 1 21600"/>
              <a:gd name="f66" fmla="*/ f48 1 21600"/>
              <a:gd name="f67" fmla="*/ f49 1 21600"/>
              <a:gd name="f68" fmla="*/ f50 1 21600"/>
              <a:gd name="f69" fmla="*/ f5 1 f36"/>
              <a:gd name="f70" fmla="*/ f6 1 f36"/>
              <a:gd name="f71" fmla="+- f51 0 f1"/>
              <a:gd name="f72" fmla="+- f52 0 f1"/>
              <a:gd name="f73" fmla="+- f53 0 f1"/>
              <a:gd name="f74" fmla="+- f54 0 f1"/>
              <a:gd name="f75" fmla="*/ f56 1 f36"/>
              <a:gd name="f76" fmla="*/ f62 1 f36"/>
              <a:gd name="f77" fmla="*/ f55 1 f36"/>
              <a:gd name="f78" fmla="*/ f65 1 f36"/>
              <a:gd name="f79" fmla="*/ f58 1 f36"/>
              <a:gd name="f80" fmla="*/ f68 1 f36"/>
              <a:gd name="f81" fmla="*/ f61 1 f36"/>
              <a:gd name="f82" fmla="*/ f66 1 f36"/>
              <a:gd name="f83" fmla="*/ f59 1 f36"/>
              <a:gd name="f84" fmla="*/ f63 1 f36"/>
              <a:gd name="f85" fmla="*/ f57 1 f36"/>
              <a:gd name="f86" fmla="*/ f60 1 f36"/>
              <a:gd name="f87" fmla="*/ f64 1 f36"/>
              <a:gd name="f88" fmla="*/ f67 1 f36"/>
              <a:gd name="f89" fmla="*/ f69 f30 1"/>
              <a:gd name="f90" fmla="*/ f69 f29 1"/>
              <a:gd name="f91" fmla="*/ f70 f29 1"/>
              <a:gd name="f92" fmla="*/ f70 f30 1"/>
              <a:gd name="f93" fmla="*/ f85 f29 1"/>
              <a:gd name="f94" fmla="*/ f86 f29 1"/>
              <a:gd name="f95" fmla="*/ f88 f30 1"/>
              <a:gd name="f96" fmla="*/ f87 f30 1"/>
              <a:gd name="f97" fmla="*/ f75 f29 1"/>
              <a:gd name="f98" fmla="*/ f76 f30 1"/>
              <a:gd name="f99" fmla="*/ f77 f29 1"/>
              <a:gd name="f100" fmla="*/ f78 f30 1"/>
              <a:gd name="f101" fmla="*/ f79 f29 1"/>
              <a:gd name="f102" fmla="*/ f80 f30 1"/>
              <a:gd name="f103" fmla="*/ f81 f29 1"/>
              <a:gd name="f104" fmla="*/ f82 f30 1"/>
              <a:gd name="f105" fmla="*/ f83 f29 1"/>
              <a:gd name="f106" fmla="*/ f84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1">
                <a:pos x="f97" y="f89"/>
              </a:cxn>
              <a:cxn ang="f71">
                <a:pos x="f90" y="f98"/>
              </a:cxn>
              <a:cxn ang="f72">
                <a:pos x="f99" y="f100"/>
              </a:cxn>
              <a:cxn ang="f72">
                <a:pos x="f101" y="f102"/>
              </a:cxn>
              <a:cxn ang="f73">
                <a:pos x="f91" y="f92"/>
              </a:cxn>
              <a:cxn ang="f74">
                <a:pos x="f103" y="f104"/>
              </a:cxn>
              <a:cxn ang="f74">
                <a:pos x="f105" y="f106"/>
              </a:cxn>
            </a:cxnLst>
            <a:rect l="f93" t="f96" r="f94" b="f95"/>
            <a:pathLst>
              <a:path w="21600" h="21600">
                <a:moveTo>
                  <a:pt x="f7" y="f5"/>
                </a:moveTo>
                <a:lnTo>
                  <a:pt x="f8" y="f9"/>
                </a:lnTo>
                <a:lnTo>
                  <a:pt x="f10" y="f11"/>
                </a:lnTo>
                <a:lnTo>
                  <a:pt x="f12" y="f13"/>
                </a:lnTo>
                <a:lnTo>
                  <a:pt x="f14" y="f15"/>
                </a:lnTo>
                <a:lnTo>
                  <a:pt x="f6" y="f6"/>
                </a:lnTo>
                <a:lnTo>
                  <a:pt x="f16" y="f17"/>
                </a:lnTo>
                <a:lnTo>
                  <a:pt x="f18" y="f19"/>
                </a:lnTo>
                <a:lnTo>
                  <a:pt x="f20" y="f21"/>
                </a:lnTo>
                <a:lnTo>
                  <a:pt x="f22" y="f23"/>
                </a:lnTo>
                <a:lnTo>
                  <a:pt x="f5" y="f24"/>
                </a:lnTo>
                <a:close/>
              </a:path>
            </a:pathLst>
          </a:custGeom>
          <a:solidFill>
            <a:srgbClr val="FFFF00"/>
          </a:solidFill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1" name="Rayo 9">
            <a:extLst>
              <a:ext uri="{FF2B5EF4-FFF2-40B4-BE49-F238E27FC236}">
                <a16:creationId xmlns:a16="http://schemas.microsoft.com/office/drawing/2014/main" id="{12118D6A-837E-3440-8470-43182994D522}"/>
              </a:ext>
            </a:extLst>
          </p:cNvPr>
          <p:cNvSpPr/>
          <p:nvPr/>
        </p:nvSpPr>
        <p:spPr>
          <a:xfrm rot="17695698">
            <a:off x="5451826" y="3469755"/>
            <a:ext cx="550980" cy="1157977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1600"/>
              <a:gd name="f7" fmla="val 8472"/>
              <a:gd name="f8" fmla="val 12860"/>
              <a:gd name="f9" fmla="val 6080"/>
              <a:gd name="f10" fmla="val 11050"/>
              <a:gd name="f11" fmla="val 6797"/>
              <a:gd name="f12" fmla="val 16577"/>
              <a:gd name="f13" fmla="val 12007"/>
              <a:gd name="f14" fmla="val 14767"/>
              <a:gd name="f15" fmla="val 12877"/>
              <a:gd name="f16" fmla="val 10012"/>
              <a:gd name="f17" fmla="val 14915"/>
              <a:gd name="f18" fmla="val 12222"/>
              <a:gd name="f19" fmla="val 13987"/>
              <a:gd name="f20" fmla="val 5022"/>
              <a:gd name="f21" fmla="val 9705"/>
              <a:gd name="f22" fmla="val 7602"/>
              <a:gd name="f23" fmla="val 8382"/>
              <a:gd name="f24" fmla="val 3890"/>
              <a:gd name="f25" fmla="+- 0 0 -360"/>
              <a:gd name="f26" fmla="+- 0 0 -270"/>
              <a:gd name="f27" fmla="+- 0 0 -180"/>
              <a:gd name="f28" fmla="+- 0 0 -90"/>
              <a:gd name="f29" fmla="*/ f3 1 21600"/>
              <a:gd name="f30" fmla="*/ f4 1 21600"/>
              <a:gd name="f31" fmla="+- f6 0 f5"/>
              <a:gd name="f32" fmla="*/ f25 f0 1"/>
              <a:gd name="f33" fmla="*/ f26 f0 1"/>
              <a:gd name="f34" fmla="*/ f27 f0 1"/>
              <a:gd name="f35" fmla="*/ f28 f0 1"/>
              <a:gd name="f36" fmla="*/ f31 1 21600"/>
              <a:gd name="f37" fmla="*/ f31 5022 1"/>
              <a:gd name="f38" fmla="*/ f31 8472 1"/>
              <a:gd name="f39" fmla="*/ f31 8757 1"/>
              <a:gd name="f40" fmla="*/ f31 10012 1"/>
              <a:gd name="f41" fmla="*/ f31 12860 1"/>
              <a:gd name="f42" fmla="*/ f31 13917 1"/>
              <a:gd name="f43" fmla="*/ f31 16577 1"/>
              <a:gd name="f44" fmla="*/ f31 3890 1"/>
              <a:gd name="f45" fmla="*/ f31 6080 1"/>
              <a:gd name="f46" fmla="*/ f31 7437 1"/>
              <a:gd name="f47" fmla="*/ f31 9705 1"/>
              <a:gd name="f48" fmla="*/ f31 12007 1"/>
              <a:gd name="f49" fmla="*/ f31 14277 1"/>
              <a:gd name="f50" fmla="*/ f31 14915 1"/>
              <a:gd name="f51" fmla="*/ f32 1 f2"/>
              <a:gd name="f52" fmla="*/ f33 1 f2"/>
              <a:gd name="f53" fmla="*/ f34 1 f2"/>
              <a:gd name="f54" fmla="*/ f35 1 f2"/>
              <a:gd name="f55" fmla="*/ f37 1 21600"/>
              <a:gd name="f56" fmla="*/ f38 1 21600"/>
              <a:gd name="f57" fmla="*/ f39 1 21600"/>
              <a:gd name="f58" fmla="*/ f40 1 21600"/>
              <a:gd name="f59" fmla="*/ f41 1 21600"/>
              <a:gd name="f60" fmla="*/ f42 1 21600"/>
              <a:gd name="f61" fmla="*/ f43 1 21600"/>
              <a:gd name="f62" fmla="*/ f44 1 21600"/>
              <a:gd name="f63" fmla="*/ f45 1 21600"/>
              <a:gd name="f64" fmla="*/ f46 1 21600"/>
              <a:gd name="f65" fmla="*/ f47 1 21600"/>
              <a:gd name="f66" fmla="*/ f48 1 21600"/>
              <a:gd name="f67" fmla="*/ f49 1 21600"/>
              <a:gd name="f68" fmla="*/ f50 1 21600"/>
              <a:gd name="f69" fmla="*/ f5 1 f36"/>
              <a:gd name="f70" fmla="*/ f6 1 f36"/>
              <a:gd name="f71" fmla="+- f51 0 f1"/>
              <a:gd name="f72" fmla="+- f52 0 f1"/>
              <a:gd name="f73" fmla="+- f53 0 f1"/>
              <a:gd name="f74" fmla="+- f54 0 f1"/>
              <a:gd name="f75" fmla="*/ f56 1 f36"/>
              <a:gd name="f76" fmla="*/ f62 1 f36"/>
              <a:gd name="f77" fmla="*/ f55 1 f36"/>
              <a:gd name="f78" fmla="*/ f65 1 f36"/>
              <a:gd name="f79" fmla="*/ f58 1 f36"/>
              <a:gd name="f80" fmla="*/ f68 1 f36"/>
              <a:gd name="f81" fmla="*/ f61 1 f36"/>
              <a:gd name="f82" fmla="*/ f66 1 f36"/>
              <a:gd name="f83" fmla="*/ f59 1 f36"/>
              <a:gd name="f84" fmla="*/ f63 1 f36"/>
              <a:gd name="f85" fmla="*/ f57 1 f36"/>
              <a:gd name="f86" fmla="*/ f60 1 f36"/>
              <a:gd name="f87" fmla="*/ f64 1 f36"/>
              <a:gd name="f88" fmla="*/ f67 1 f36"/>
              <a:gd name="f89" fmla="*/ f69 f30 1"/>
              <a:gd name="f90" fmla="*/ f69 f29 1"/>
              <a:gd name="f91" fmla="*/ f70 f29 1"/>
              <a:gd name="f92" fmla="*/ f70 f30 1"/>
              <a:gd name="f93" fmla="*/ f85 f29 1"/>
              <a:gd name="f94" fmla="*/ f86 f29 1"/>
              <a:gd name="f95" fmla="*/ f88 f30 1"/>
              <a:gd name="f96" fmla="*/ f87 f30 1"/>
              <a:gd name="f97" fmla="*/ f75 f29 1"/>
              <a:gd name="f98" fmla="*/ f76 f30 1"/>
              <a:gd name="f99" fmla="*/ f77 f29 1"/>
              <a:gd name="f100" fmla="*/ f78 f30 1"/>
              <a:gd name="f101" fmla="*/ f79 f29 1"/>
              <a:gd name="f102" fmla="*/ f80 f30 1"/>
              <a:gd name="f103" fmla="*/ f81 f29 1"/>
              <a:gd name="f104" fmla="*/ f82 f30 1"/>
              <a:gd name="f105" fmla="*/ f83 f29 1"/>
              <a:gd name="f106" fmla="*/ f84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1">
                <a:pos x="f97" y="f89"/>
              </a:cxn>
              <a:cxn ang="f71">
                <a:pos x="f90" y="f98"/>
              </a:cxn>
              <a:cxn ang="f72">
                <a:pos x="f99" y="f100"/>
              </a:cxn>
              <a:cxn ang="f72">
                <a:pos x="f101" y="f102"/>
              </a:cxn>
              <a:cxn ang="f73">
                <a:pos x="f91" y="f92"/>
              </a:cxn>
              <a:cxn ang="f74">
                <a:pos x="f103" y="f104"/>
              </a:cxn>
              <a:cxn ang="f74">
                <a:pos x="f105" y="f106"/>
              </a:cxn>
            </a:cxnLst>
            <a:rect l="f93" t="f96" r="f94" b="f95"/>
            <a:pathLst>
              <a:path w="21600" h="21600">
                <a:moveTo>
                  <a:pt x="f7" y="f5"/>
                </a:moveTo>
                <a:lnTo>
                  <a:pt x="f8" y="f9"/>
                </a:lnTo>
                <a:lnTo>
                  <a:pt x="f10" y="f11"/>
                </a:lnTo>
                <a:lnTo>
                  <a:pt x="f12" y="f13"/>
                </a:lnTo>
                <a:lnTo>
                  <a:pt x="f14" y="f15"/>
                </a:lnTo>
                <a:lnTo>
                  <a:pt x="f6" y="f6"/>
                </a:lnTo>
                <a:lnTo>
                  <a:pt x="f16" y="f17"/>
                </a:lnTo>
                <a:lnTo>
                  <a:pt x="f18" y="f19"/>
                </a:lnTo>
                <a:lnTo>
                  <a:pt x="f20" y="f21"/>
                </a:lnTo>
                <a:lnTo>
                  <a:pt x="f22" y="f23"/>
                </a:lnTo>
                <a:lnTo>
                  <a:pt x="f5" y="f24"/>
                </a:lnTo>
                <a:close/>
              </a:path>
            </a:pathLst>
          </a:custGeom>
          <a:solidFill>
            <a:srgbClr val="FFFF00"/>
          </a:solidFill>
          <a:ln w="25402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F0FF80A6-B76F-DA40-BAAF-9FE163E34657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3" name="CustomShape 4">
            <a:extLst>
              <a:ext uri="{FF2B5EF4-FFF2-40B4-BE49-F238E27FC236}">
                <a16:creationId xmlns:a16="http://schemas.microsoft.com/office/drawing/2014/main" id="{0B850807-7469-FD49-B112-6E935D4AD8FD}"/>
              </a:ext>
            </a:extLst>
          </p:cNvPr>
          <p:cNvSpPr/>
          <p:nvPr/>
        </p:nvSpPr>
        <p:spPr>
          <a:xfrm>
            <a:off x="552563" y="557655"/>
            <a:ext cx="8996268" cy="109727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Scanner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big magnet + radio frequency transmitter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AC65819C-C020-AC48-8F57-5378FB882273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E604F63-3F0B-C34F-8A03-CB402B62972D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0E8AD07D-A2CD-A341-BFCD-BB109C132E91}"/>
              </a:ext>
            </a:extLst>
          </p:cNvPr>
          <p:cNvSpPr/>
          <p:nvPr/>
        </p:nvSpPr>
        <p:spPr>
          <a:xfrm>
            <a:off x="603173" y="6662"/>
            <a:ext cx="3583371" cy="47564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So… What are MR images?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513BA799-EE0E-6347-B27A-A8E2A12EDB1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E986E2A5-40C2-9D40-B110-FB7336CE624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E6D83BE6-3440-1A4D-95F2-0D6BC2D1FBE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ED97459F-0CFE-7749-BF3F-570884A7B3B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97C0150D-C901-BD4A-82BD-7BFFB5FAA979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02165" y="740225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Rectángulo 1">
            <a:extLst>
              <a:ext uri="{FF2B5EF4-FFF2-40B4-BE49-F238E27FC236}">
                <a16:creationId xmlns:a16="http://schemas.microsoft.com/office/drawing/2014/main" id="{E0EC0045-F599-E64C-8F73-D98D9A9E5946}"/>
              </a:ext>
            </a:extLst>
          </p:cNvPr>
          <p:cNvSpPr/>
          <p:nvPr/>
        </p:nvSpPr>
        <p:spPr>
          <a:xfrm>
            <a:off x="914400" y="1019171"/>
            <a:ext cx="567888" cy="461287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F53CA888-9B6C-BD4B-BE3A-E96BFCFD23A7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394859" y="1019171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13" name="Conector recto 5">
            <a:extLst>
              <a:ext uri="{FF2B5EF4-FFF2-40B4-BE49-F238E27FC236}">
                <a16:creationId xmlns:a16="http://schemas.microsoft.com/office/drawing/2014/main" id="{1398DC42-59CC-CB46-A6B2-F89DA96207B2}"/>
              </a:ext>
            </a:extLst>
          </p:cNvPr>
          <p:cNvCxnSpPr/>
          <p:nvPr/>
        </p:nvCxnSpPr>
        <p:spPr>
          <a:xfrm>
            <a:off x="1482288" y="1019171"/>
            <a:ext cx="912571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4" name="Conector recto 20">
            <a:extLst>
              <a:ext uri="{FF2B5EF4-FFF2-40B4-BE49-F238E27FC236}">
                <a16:creationId xmlns:a16="http://schemas.microsoft.com/office/drawing/2014/main" id="{7DE1A3B2-E23C-2C43-A439-43C26EF53F4A}"/>
              </a:ext>
            </a:extLst>
          </p:cNvPr>
          <p:cNvCxnSpPr/>
          <p:nvPr/>
        </p:nvCxnSpPr>
        <p:spPr>
          <a:xfrm>
            <a:off x="1482288" y="1487637"/>
            <a:ext cx="912571" cy="219853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sp>
        <p:nvSpPr>
          <p:cNvPr id="15" name="CustomShape 4">
            <a:extLst>
              <a:ext uri="{FF2B5EF4-FFF2-40B4-BE49-F238E27FC236}">
                <a16:creationId xmlns:a16="http://schemas.microsoft.com/office/drawing/2014/main" id="{52CFE414-B3A8-704B-AF36-D1207FBEA1B2}"/>
              </a:ext>
            </a:extLst>
          </p:cNvPr>
          <p:cNvSpPr/>
          <p:nvPr/>
        </p:nvSpPr>
        <p:spPr>
          <a:xfrm>
            <a:off x="575348" y="4850590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If we zoom in, we can see that images are composed of pixels.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A594625B-30AC-EC41-91BF-9020E302F36E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19189B2-C2C5-144D-BBCC-F0A9762653FB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03CD35B5-90CE-6C46-A0E2-BBA4E6E588E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8CACA977-0256-3B43-BD5F-A7E59464259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883477E9-0220-414C-BDEF-A10CF0F843D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63AF867D-B571-7144-BE88-9C1C293657B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14F1D7D7-2453-8749-B14F-018572045FF1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02165" y="740225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Rectángulo 1">
            <a:extLst>
              <a:ext uri="{FF2B5EF4-FFF2-40B4-BE49-F238E27FC236}">
                <a16:creationId xmlns:a16="http://schemas.microsoft.com/office/drawing/2014/main" id="{9F9BB29D-E8A6-5C4B-84A6-1F2DAB79BCD6}"/>
              </a:ext>
            </a:extLst>
          </p:cNvPr>
          <p:cNvSpPr/>
          <p:nvPr/>
        </p:nvSpPr>
        <p:spPr>
          <a:xfrm>
            <a:off x="914400" y="1019171"/>
            <a:ext cx="567888" cy="461287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5844CA75-02CA-AA42-AB5D-B07A3CC3531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394859" y="1019171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13" name="Conector recto 5">
            <a:extLst>
              <a:ext uri="{FF2B5EF4-FFF2-40B4-BE49-F238E27FC236}">
                <a16:creationId xmlns:a16="http://schemas.microsoft.com/office/drawing/2014/main" id="{BA198D9C-7E40-5F4F-81C4-76E188CF5749}"/>
              </a:ext>
            </a:extLst>
          </p:cNvPr>
          <p:cNvCxnSpPr/>
          <p:nvPr/>
        </p:nvCxnSpPr>
        <p:spPr>
          <a:xfrm>
            <a:off x="1482288" y="1019171"/>
            <a:ext cx="912571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4" name="Conector recto 20">
            <a:extLst>
              <a:ext uri="{FF2B5EF4-FFF2-40B4-BE49-F238E27FC236}">
                <a16:creationId xmlns:a16="http://schemas.microsoft.com/office/drawing/2014/main" id="{396BD441-4FB2-8E4A-8D7D-0B85F8C98A65}"/>
              </a:ext>
            </a:extLst>
          </p:cNvPr>
          <p:cNvCxnSpPr/>
          <p:nvPr/>
        </p:nvCxnSpPr>
        <p:spPr>
          <a:xfrm>
            <a:off x="1482288" y="1487637"/>
            <a:ext cx="912571" cy="219853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pic>
        <p:nvPicPr>
          <p:cNvPr id="15" name="Imagen 23">
            <a:extLst>
              <a:ext uri="{FF2B5EF4-FFF2-40B4-BE49-F238E27FC236}">
                <a16:creationId xmlns:a16="http://schemas.microsoft.com/office/drawing/2014/main" id="{C13633B6-2DD2-3748-8973-C1A35EF80040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745001" y="1298118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6" name="Imagen 24">
            <a:extLst>
              <a:ext uri="{FF2B5EF4-FFF2-40B4-BE49-F238E27FC236}">
                <a16:creationId xmlns:a16="http://schemas.microsoft.com/office/drawing/2014/main" id="{797A0A90-077A-344B-8C37-CED9D3ED8488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125446" y="1554086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7" name="Imagen 25">
            <a:extLst>
              <a:ext uri="{FF2B5EF4-FFF2-40B4-BE49-F238E27FC236}">
                <a16:creationId xmlns:a16="http://schemas.microsoft.com/office/drawing/2014/main" id="{D8996896-6E6F-A44D-AFCA-BA30F57BC041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502581" y="1856012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18" name="CustomShape 4">
            <a:extLst>
              <a:ext uri="{FF2B5EF4-FFF2-40B4-BE49-F238E27FC236}">
                <a16:creationId xmlns:a16="http://schemas.microsoft.com/office/drawing/2014/main" id="{91787454-464D-354A-8F84-EDE36868D888}"/>
              </a:ext>
            </a:extLst>
          </p:cNvPr>
          <p:cNvSpPr/>
          <p:nvPr/>
        </p:nvSpPr>
        <p:spPr>
          <a:xfrm>
            <a:off x="603173" y="6662"/>
            <a:ext cx="3583371" cy="47564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So… What are MR images?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2CD19F5-2F4F-984D-9F7F-75A42CE0A5BC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52A0DEA-FDE8-2E4A-BC15-CAD2632BF43B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778AA85E-0922-2148-B593-A3208D00A74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B151D209-39D4-D64A-9E9F-F382FD64AA5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0C879F44-0F2F-804C-9F37-67488C26FE4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98CEE0FC-6338-EA4C-907C-10670C15D03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8E797324-EACE-684F-8EC9-10EBB34FFFE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02165" y="740225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Rectángulo 1">
            <a:extLst>
              <a:ext uri="{FF2B5EF4-FFF2-40B4-BE49-F238E27FC236}">
                <a16:creationId xmlns:a16="http://schemas.microsoft.com/office/drawing/2014/main" id="{8B2FEB75-7C58-6448-8ED7-504AD0420C2C}"/>
              </a:ext>
            </a:extLst>
          </p:cNvPr>
          <p:cNvSpPr/>
          <p:nvPr/>
        </p:nvSpPr>
        <p:spPr>
          <a:xfrm>
            <a:off x="914400" y="1019171"/>
            <a:ext cx="567888" cy="461287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DFDF03F2-29C8-1F40-82D0-74256B27401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394859" y="1019171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13" name="Conector recto 5">
            <a:extLst>
              <a:ext uri="{FF2B5EF4-FFF2-40B4-BE49-F238E27FC236}">
                <a16:creationId xmlns:a16="http://schemas.microsoft.com/office/drawing/2014/main" id="{9345CD80-8786-0D40-8596-8BFF8FC9A947}"/>
              </a:ext>
            </a:extLst>
          </p:cNvPr>
          <p:cNvCxnSpPr/>
          <p:nvPr/>
        </p:nvCxnSpPr>
        <p:spPr>
          <a:xfrm>
            <a:off x="1482288" y="1019171"/>
            <a:ext cx="912571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4" name="Conector recto 20">
            <a:extLst>
              <a:ext uri="{FF2B5EF4-FFF2-40B4-BE49-F238E27FC236}">
                <a16:creationId xmlns:a16="http://schemas.microsoft.com/office/drawing/2014/main" id="{15B9D599-1774-4E41-A85B-F92E50B3DFF8}"/>
              </a:ext>
            </a:extLst>
          </p:cNvPr>
          <p:cNvCxnSpPr/>
          <p:nvPr/>
        </p:nvCxnSpPr>
        <p:spPr>
          <a:xfrm>
            <a:off x="1482288" y="1487637"/>
            <a:ext cx="912571" cy="219853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pic>
        <p:nvPicPr>
          <p:cNvPr id="15" name="Imagen 23">
            <a:extLst>
              <a:ext uri="{FF2B5EF4-FFF2-40B4-BE49-F238E27FC236}">
                <a16:creationId xmlns:a16="http://schemas.microsoft.com/office/drawing/2014/main" id="{F7B43944-E0A3-3E4C-98B3-30F7AC69BA2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745001" y="1298118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6" name="Imagen 24">
            <a:extLst>
              <a:ext uri="{FF2B5EF4-FFF2-40B4-BE49-F238E27FC236}">
                <a16:creationId xmlns:a16="http://schemas.microsoft.com/office/drawing/2014/main" id="{6084E7FC-66EC-344A-AD2C-F334C79ACFE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125446" y="1554086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7" name="Imagen 25">
            <a:extLst>
              <a:ext uri="{FF2B5EF4-FFF2-40B4-BE49-F238E27FC236}">
                <a16:creationId xmlns:a16="http://schemas.microsoft.com/office/drawing/2014/main" id="{DD05CFFD-769D-5341-B0D7-023958CF2B0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502581" y="1856012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8" name="Picture 4" descr="Resultado de imagen de 3d cube voxels brain&quot;">
            <a:extLst>
              <a:ext uri="{FF2B5EF4-FFF2-40B4-BE49-F238E27FC236}">
                <a16:creationId xmlns:a16="http://schemas.microsoft.com/office/drawing/2014/main" id="{E16A4697-0B34-5E44-994A-43C1287FA3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953003" y="805330"/>
            <a:ext cx="4611008" cy="4571561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19" name="CustomShape 4">
            <a:extLst>
              <a:ext uri="{FF2B5EF4-FFF2-40B4-BE49-F238E27FC236}">
                <a16:creationId xmlns:a16="http://schemas.microsoft.com/office/drawing/2014/main" id="{3F3F0E28-5970-FF42-87AF-955D270180FD}"/>
              </a:ext>
            </a:extLst>
          </p:cNvPr>
          <p:cNvSpPr/>
          <p:nvPr/>
        </p:nvSpPr>
        <p:spPr>
          <a:xfrm>
            <a:off x="583281" y="4850590"/>
            <a:ext cx="4256275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When we have a 3D image, we talk about voxels.</a:t>
            </a:r>
          </a:p>
        </p:txBody>
      </p:sp>
      <p:sp>
        <p:nvSpPr>
          <p:cNvPr id="20" name="CustomShape 4">
            <a:extLst>
              <a:ext uri="{FF2B5EF4-FFF2-40B4-BE49-F238E27FC236}">
                <a16:creationId xmlns:a16="http://schemas.microsoft.com/office/drawing/2014/main" id="{F4DFF2C8-26C5-E742-96C1-BFB7B8A60AED}"/>
              </a:ext>
            </a:extLst>
          </p:cNvPr>
          <p:cNvSpPr/>
          <p:nvPr/>
        </p:nvSpPr>
        <p:spPr>
          <a:xfrm>
            <a:off x="603173" y="6662"/>
            <a:ext cx="3583371" cy="47564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So… What are MR images?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2CD19F5-2F4F-984D-9F7F-75A42CE0A5BC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52A0DEA-FDE8-2E4A-BC15-CAD2632BF43B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778AA85E-0922-2148-B593-A3208D00A74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B151D209-39D4-D64A-9E9F-F382FD64AA5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0C879F44-0F2F-804C-9F37-67488C26FE4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98CEE0FC-6338-EA4C-907C-10670C15D03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8E797324-EACE-684F-8EC9-10EBB34FFFE3}"/>
              </a:ext>
            </a:extLst>
          </p:cNvPr>
          <p:cNvPicPr>
            <a:picLocks noChangeAspect="1"/>
          </p:cNvPicPr>
          <p:nvPr/>
        </p:nvPicPr>
        <p:blipFill>
          <a:blip r:embed="rId3">
            <a:biLevel thresh="50000"/>
          </a:blip>
          <a:srcRect l="7828" r="17893"/>
          <a:stretch>
            <a:fillRect/>
          </a:stretch>
        </p:blipFill>
        <p:spPr>
          <a:xfrm>
            <a:off x="102165" y="740225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1" name="Rectángulo 1">
            <a:extLst>
              <a:ext uri="{FF2B5EF4-FFF2-40B4-BE49-F238E27FC236}">
                <a16:creationId xmlns:a16="http://schemas.microsoft.com/office/drawing/2014/main" id="{8B2FEB75-7C58-6448-8ED7-504AD0420C2C}"/>
              </a:ext>
            </a:extLst>
          </p:cNvPr>
          <p:cNvSpPr/>
          <p:nvPr/>
        </p:nvSpPr>
        <p:spPr>
          <a:xfrm>
            <a:off x="914400" y="1019171"/>
            <a:ext cx="567888" cy="461287"/>
          </a:xfrm>
          <a:prstGeom prst="rect">
            <a:avLst/>
          </a:prstGeom>
          <a:noFill/>
          <a:ln w="19046" cap="flat">
            <a:solidFill>
              <a:srgbClr val="FF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2" name="Imagen 3">
            <a:extLst>
              <a:ext uri="{FF2B5EF4-FFF2-40B4-BE49-F238E27FC236}">
                <a16:creationId xmlns:a16="http://schemas.microsoft.com/office/drawing/2014/main" id="{DFDF03F2-29C8-1F40-82D0-74256B27401D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394859" y="1019171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cxnSp>
        <p:nvCxnSpPr>
          <p:cNvPr id="13" name="Conector recto 5">
            <a:extLst>
              <a:ext uri="{FF2B5EF4-FFF2-40B4-BE49-F238E27FC236}">
                <a16:creationId xmlns:a16="http://schemas.microsoft.com/office/drawing/2014/main" id="{9345CD80-8786-0D40-8596-8BFF8FC9A947}"/>
              </a:ext>
            </a:extLst>
          </p:cNvPr>
          <p:cNvCxnSpPr/>
          <p:nvPr/>
        </p:nvCxnSpPr>
        <p:spPr>
          <a:xfrm>
            <a:off x="1482288" y="1019171"/>
            <a:ext cx="912571" cy="0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cxnSp>
        <p:nvCxnSpPr>
          <p:cNvPr id="14" name="Conector recto 20">
            <a:extLst>
              <a:ext uri="{FF2B5EF4-FFF2-40B4-BE49-F238E27FC236}">
                <a16:creationId xmlns:a16="http://schemas.microsoft.com/office/drawing/2014/main" id="{15B9D599-1774-4E41-A85B-F92E50B3DFF8}"/>
              </a:ext>
            </a:extLst>
          </p:cNvPr>
          <p:cNvCxnSpPr/>
          <p:nvPr/>
        </p:nvCxnSpPr>
        <p:spPr>
          <a:xfrm>
            <a:off x="1482288" y="1487637"/>
            <a:ext cx="912571" cy="2198538"/>
          </a:xfrm>
          <a:prstGeom prst="straightConnector1">
            <a:avLst/>
          </a:prstGeom>
          <a:noFill/>
          <a:ln w="28575" cap="flat">
            <a:solidFill>
              <a:srgbClr val="FF0000"/>
            </a:solidFill>
            <a:prstDash val="solid"/>
            <a:miter/>
          </a:ln>
        </p:spPr>
      </p:cxnSp>
      <p:pic>
        <p:nvPicPr>
          <p:cNvPr id="15" name="Imagen 23">
            <a:extLst>
              <a:ext uri="{FF2B5EF4-FFF2-40B4-BE49-F238E27FC236}">
                <a16:creationId xmlns:a16="http://schemas.microsoft.com/office/drawing/2014/main" id="{F7B43944-E0A3-3E4C-98B3-30F7AC69BA2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2745001" y="1298118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6" name="Imagen 24">
            <a:extLst>
              <a:ext uri="{FF2B5EF4-FFF2-40B4-BE49-F238E27FC236}">
                <a16:creationId xmlns:a16="http://schemas.microsoft.com/office/drawing/2014/main" id="{6084E7FC-66EC-344A-AD2C-F334C79ACFE5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125446" y="1554086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7" name="Imagen 25">
            <a:extLst>
              <a:ext uri="{FF2B5EF4-FFF2-40B4-BE49-F238E27FC236}">
                <a16:creationId xmlns:a16="http://schemas.microsoft.com/office/drawing/2014/main" id="{DD05CFFD-769D-5341-B0D7-023958CF2B0E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</a:blip>
          <a:srcRect l="48547" t="27474" r="15453" b="48841"/>
          <a:stretch>
            <a:fillRect/>
          </a:stretch>
        </p:blipFill>
        <p:spPr>
          <a:xfrm>
            <a:off x="3502581" y="1856012"/>
            <a:ext cx="3276596" cy="2667003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pic>
        <p:nvPicPr>
          <p:cNvPr id="18" name="Picture 4" descr="Resultado de imagen de 3d cube voxels brain&quot;">
            <a:extLst>
              <a:ext uri="{FF2B5EF4-FFF2-40B4-BE49-F238E27FC236}">
                <a16:creationId xmlns:a16="http://schemas.microsoft.com/office/drawing/2014/main" id="{E16A4697-0B34-5E44-994A-43C1287FA33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4953003" y="805330"/>
            <a:ext cx="4611008" cy="4571561"/>
          </a:xfrm>
          <a:prstGeom prst="rect">
            <a:avLst/>
          </a:prstGeom>
          <a:noFill/>
          <a:ln w="57150" cap="flat">
            <a:solidFill>
              <a:srgbClr val="FF0000"/>
            </a:solidFill>
            <a:prstDash val="solid"/>
            <a:miter/>
          </a:ln>
        </p:spPr>
      </p:pic>
      <p:sp>
        <p:nvSpPr>
          <p:cNvPr id="19" name="CustomShape 4">
            <a:extLst>
              <a:ext uri="{FF2B5EF4-FFF2-40B4-BE49-F238E27FC236}">
                <a16:creationId xmlns:a16="http://schemas.microsoft.com/office/drawing/2014/main" id="{3F3F0E28-5970-FF42-87AF-955D270180FD}"/>
              </a:ext>
            </a:extLst>
          </p:cNvPr>
          <p:cNvSpPr/>
          <p:nvPr/>
        </p:nvSpPr>
        <p:spPr>
          <a:xfrm>
            <a:off x="583281" y="4850589"/>
            <a:ext cx="4256275" cy="98823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Most common </a:t>
            </a: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3D file formats: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NifTi</a:t>
            </a: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(.</a:t>
            </a:r>
            <a:r>
              <a:rPr lang="en-US" sz="20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nii</a:t>
            </a: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)</a:t>
            </a:r>
          </a:p>
          <a:p>
            <a:pPr marL="342900" marR="0" lvl="0" indent="-34290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Compressed </a:t>
            </a:r>
            <a:r>
              <a:rPr lang="en-US" sz="2000" spc="-1" dirty="0" err="1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NifTi</a:t>
            </a: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 (</a:t>
            </a:r>
            <a:r>
              <a:rPr lang="en-US" sz="2000" spc="-1" dirty="0" err="1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nii.gz</a:t>
            </a:r>
            <a:r>
              <a:rPr lang="en-US" sz="20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)</a:t>
            </a:r>
            <a:endParaRPr lang="en-US" sz="20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20" name="CustomShape 4">
            <a:extLst>
              <a:ext uri="{FF2B5EF4-FFF2-40B4-BE49-F238E27FC236}">
                <a16:creationId xmlns:a16="http://schemas.microsoft.com/office/drawing/2014/main" id="{F4DFF2C8-26C5-E742-96C1-BFB7B8A60AED}"/>
              </a:ext>
            </a:extLst>
          </p:cNvPr>
          <p:cNvSpPr/>
          <p:nvPr/>
        </p:nvSpPr>
        <p:spPr>
          <a:xfrm>
            <a:off x="603173" y="6662"/>
            <a:ext cx="3583371" cy="47564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So… What are MR images?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56595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65D2F7D-E7CA-9E4D-BC6E-2A91CAD35EFF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6F0122-6BA6-524F-AEA2-392F6C9D1A81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1B4705A8-CB6B-D545-B03C-BDE65EF4B6A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A4EC7B81-CBD7-7145-A92B-7DAD358900A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B75DC65D-C5F1-3A4F-97F7-506B9E913FA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CD20159D-E3B6-1340-A19D-786E3B6DC62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EA6E5688-FD42-F645-AF1F-219B1D90DB87}"/>
              </a:ext>
            </a:extLst>
          </p:cNvPr>
          <p:cNvSpPr/>
          <p:nvPr/>
        </p:nvSpPr>
        <p:spPr>
          <a:xfrm>
            <a:off x="4155751" y="977877"/>
            <a:ext cx="5225878" cy="245112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Voxel size determines our image resolution: smaller = better.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Resolution is (partly) dependent on the strength of the magnetic field.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pic>
        <p:nvPicPr>
          <p:cNvPr id="11" name="Picture 4" descr="Resultado de imagen de 3d cube voxels brain&quot;">
            <a:extLst>
              <a:ext uri="{FF2B5EF4-FFF2-40B4-BE49-F238E27FC236}">
                <a16:creationId xmlns:a16="http://schemas.microsoft.com/office/drawing/2014/main" id="{DCFA2C9C-9F4E-734D-9855-05A7C90CAA5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707704" y="876671"/>
            <a:ext cx="2997028" cy="297138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2" name="CuadroTexto 2">
            <a:extLst>
              <a:ext uri="{FF2B5EF4-FFF2-40B4-BE49-F238E27FC236}">
                <a16:creationId xmlns:a16="http://schemas.microsoft.com/office/drawing/2014/main" id="{865E5149-C41C-3844-BFE9-D33D669C5D0B}"/>
              </a:ext>
            </a:extLst>
          </p:cNvPr>
          <p:cNvSpPr txBox="1"/>
          <p:nvPr/>
        </p:nvSpPr>
        <p:spPr>
          <a:xfrm>
            <a:off x="3746671" y="4653601"/>
            <a:ext cx="5892631" cy="1569659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Common resolutions for different strengths:</a:t>
            </a:r>
          </a:p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1.5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Tesla ~ </a:t>
            </a: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3x3x3</a:t>
            </a:r>
          </a:p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3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Tesla ~ </a:t>
            </a: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2x2x2</a:t>
            </a:r>
          </a:p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7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Tesla ~ </a:t>
            </a:r>
            <a:r>
              <a:rPr lang="en-US" sz="24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0.8x0.8x.0.8</a:t>
            </a:r>
            <a:endParaRPr lang="es-ES" sz="2400" b="1" i="0" u="none" strike="noStrike" kern="1200" cap="none" spc="0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0E80F6E5-DA02-014D-9B61-D2607B10E8E9}"/>
              </a:ext>
            </a:extLst>
          </p:cNvPr>
          <p:cNvSpPr/>
          <p:nvPr/>
        </p:nvSpPr>
        <p:spPr>
          <a:xfrm>
            <a:off x="603173" y="6662"/>
            <a:ext cx="3583371" cy="47564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So… What are MR images?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945514A7-B23B-8743-A9EE-26AE661A1E8D}"/>
              </a:ext>
            </a:extLst>
          </p:cNvPr>
          <p:cNvSpPr/>
          <p:nvPr/>
        </p:nvSpPr>
        <p:spPr>
          <a:xfrm flipH="1">
            <a:off x="603173" y="4812262"/>
            <a:ext cx="2910048" cy="961210"/>
          </a:xfrm>
          <a:prstGeom prst="rect">
            <a:avLst/>
          </a:prstGeom>
          <a:noFill/>
          <a:ln w="9528" cap="flat">
            <a:noFill/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dirty="0" err="1"/>
              <a:t>The</a:t>
            </a:r>
            <a:r>
              <a:rPr lang="es-ES" dirty="0"/>
              <a:t> </a:t>
            </a:r>
            <a:r>
              <a:rPr lang="es-ES" b="1" dirty="0" err="1"/>
              <a:t>earth's</a:t>
            </a:r>
            <a:r>
              <a:rPr lang="es-ES" dirty="0"/>
              <a:t> </a:t>
            </a:r>
            <a:r>
              <a:rPr lang="es-ES" b="1" dirty="0" err="1"/>
              <a:t>magnetic</a:t>
            </a:r>
            <a:r>
              <a:rPr lang="es-ES" dirty="0"/>
              <a:t> </a:t>
            </a:r>
            <a:r>
              <a:rPr lang="es-ES" b="1" dirty="0" err="1"/>
              <a:t>field</a:t>
            </a:r>
            <a:r>
              <a:rPr lang="es-ES" dirty="0"/>
              <a:t>, at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equator</a:t>
            </a:r>
            <a:r>
              <a:rPr lang="es-ES" dirty="0"/>
              <a:t>,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approximately</a:t>
            </a:r>
            <a:r>
              <a:rPr lang="es-ES" dirty="0"/>
              <a:t> </a:t>
            </a:r>
          </a:p>
          <a:p>
            <a:pPr lvl="0" defTabSz="91440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dirty="0"/>
              <a:t>0.00005 T</a:t>
            </a:r>
            <a:endParaRPr lang="en-US" sz="3200" b="0" i="0" u="none" strike="noStrike" kern="1200" cap="none" spc="-1" baseline="0" dirty="0">
              <a:solidFill>
                <a:srgbClr val="000000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65D2F7D-E7CA-9E4D-BC6E-2A91CAD35EFF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B6F0122-6BA6-524F-AEA2-392F6C9D1A81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2" name="CuadroTexto 2">
            <a:extLst>
              <a:ext uri="{FF2B5EF4-FFF2-40B4-BE49-F238E27FC236}">
                <a16:creationId xmlns:a16="http://schemas.microsoft.com/office/drawing/2014/main" id="{865E5149-C41C-3844-BFE9-D33D669C5D0B}"/>
              </a:ext>
            </a:extLst>
          </p:cNvPr>
          <p:cNvSpPr txBox="1"/>
          <p:nvPr/>
        </p:nvSpPr>
        <p:spPr>
          <a:xfrm>
            <a:off x="835029" y="1441240"/>
            <a:ext cx="6759529" cy="2677656"/>
          </a:xfrm>
          <a:prstGeom prst="rect">
            <a:avLst/>
          </a:prstGeom>
          <a:noFill/>
          <a:ln w="9528" cap="flat">
            <a:noFill/>
            <a:prstDash val="solid"/>
            <a:miter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Scanner = magnet + RF transmitter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MRI relies on the magnetic properties of the tissue.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MR images are 3D “pictures” composed of voxels with one value per voxel.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Most common 3D files: </a:t>
            </a:r>
            <a:r>
              <a:rPr lang="en-US" sz="2400" spc="-1" dirty="0" err="1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N</a:t>
            </a:r>
            <a:r>
              <a:rPr lang="en-US" sz="24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ifTi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(.</a:t>
            </a:r>
            <a:r>
              <a:rPr lang="en-US" sz="24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nii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) and compressed </a:t>
            </a:r>
            <a:r>
              <a:rPr lang="en-US" sz="24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NifTi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(</a:t>
            </a:r>
            <a:r>
              <a:rPr lang="en-US" sz="2400" b="0" i="0" u="none" strike="noStrike" kern="120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nii.gz</a:t>
            </a: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).</a:t>
            </a:r>
          </a:p>
          <a:p>
            <a:pPr marL="0" marR="0" lvl="0" indent="0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- Spatial resolution depends on scanner strength.</a:t>
            </a:r>
            <a:endParaRPr lang="es-ES" sz="2400" b="1" i="0" u="none" strike="noStrike" kern="1200" cap="none" spc="0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AA341D6D-490D-E242-A200-E79B023D34A2}"/>
              </a:ext>
            </a:extLst>
          </p:cNvPr>
          <p:cNvSpPr/>
          <p:nvPr/>
        </p:nvSpPr>
        <p:spPr>
          <a:xfrm>
            <a:off x="577515" y="264627"/>
            <a:ext cx="9316365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I. Basics of MRI. Recap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8293640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C74877B9-4AFB-3444-B9BA-CC1B88F3C2E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02F1F61-68BC-EE43-8535-204D38B9AAF4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19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9E687859-CD8F-D646-899C-D1FDA5B7B108}"/>
              </a:ext>
            </a:extLst>
          </p:cNvPr>
          <p:cNvSpPr/>
          <p:nvPr/>
        </p:nvSpPr>
        <p:spPr>
          <a:xfrm>
            <a:off x="-12115" y="2114275"/>
            <a:ext cx="990599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II. Types of MR images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71BA7B5A-1034-8A43-B8D2-BC678373F46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D5688DB4-A726-C44A-A017-0ABF9CA9E1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C7550B31-FF75-934F-92F9-F6D36A055E0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754117A8-968D-8142-8AD7-082E9966B69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4" descr="Resultado de imagen de 3d cube voxels brain&quot;">
            <a:extLst>
              <a:ext uri="{FF2B5EF4-FFF2-40B4-BE49-F238E27FC236}">
                <a16:creationId xmlns:a16="http://schemas.microsoft.com/office/drawing/2014/main" id="{037BF1AE-DC4F-D245-A8A6-C593F8F111E0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>
          <a:xfrm>
            <a:off x="6096048" y="3572332"/>
            <a:ext cx="2997028" cy="297138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347164F-899E-AB4C-99E3-CBC8B19E033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2F13C3-3D4E-EB40-97DD-95E6BD798B4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5D644A47-5A64-5D42-B0FF-6B703A2D737E}"/>
              </a:ext>
            </a:extLst>
          </p:cNvPr>
          <p:cNvSpPr/>
          <p:nvPr/>
        </p:nvSpPr>
        <p:spPr>
          <a:xfrm>
            <a:off x="571518" y="0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Who is this seminar for? 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D2099C5A-6062-324D-885C-9009E604A89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048D2-624C-6945-9800-A0D153074D0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3A7A64F-5513-A94D-BAD0-B53F613C1BC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E885091-BF9D-3E40-8701-9FCDCED6130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80D1726D-F3EC-8442-8699-19A19C498E84}"/>
              </a:ext>
            </a:extLst>
          </p:cNvPr>
          <p:cNvSpPr/>
          <p:nvPr/>
        </p:nvSpPr>
        <p:spPr>
          <a:xfrm>
            <a:off x="866274" y="1284595"/>
            <a:ext cx="8682564" cy="308286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/>
              <a:t>This is a hands-on workshop on functional Magnetic Resonance Imaging (fMRI) analysis for the PsyMSc4 at the Goethe University.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/>
              <a:t>Very few assumptions are made about previous knowledge on the topic, so this workshop can be a very good entry point for complete beginners from any discipline. Also, the first introductory session could also be suited for non-scientists willing to get a broad idea into what MRI is.</a:t>
            </a:r>
            <a:endParaRPr lang="en-GB" sz="32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7DC3B3F-DAA3-034D-834F-2FBC0B43B38C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787D520-110F-A447-9A6B-0191A1D3A351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F3138B20-2C49-9848-90A2-41736C59DB08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394BAEBD-D44D-0347-BF11-6568E9B5703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326DC5FD-9E14-D74B-90CE-7021229894D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CAD3A10A-59F6-8C48-AA63-4B2EED7B090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74CDA8B9-8907-4D4D-91F0-16D21DB1A8FB}"/>
              </a:ext>
            </a:extLst>
          </p:cNvPr>
          <p:cNvSpPr/>
          <p:nvPr/>
        </p:nvSpPr>
        <p:spPr>
          <a:xfrm>
            <a:off x="1828800" y="6035689"/>
            <a:ext cx="7505678" cy="74023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*For the purpose of this seminar only these two types will be covered since they are essential for standard fMRI analysis.</a:t>
            </a:r>
          </a:p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920809C4-E8B3-6F47-A73A-49EDE821BCBF}"/>
              </a:ext>
            </a:extLst>
          </p:cNvPr>
          <p:cNvSpPr/>
          <p:nvPr/>
        </p:nvSpPr>
        <p:spPr>
          <a:xfrm>
            <a:off x="803949" y="1154468"/>
            <a:ext cx="3016084" cy="427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3007FF81-D0FF-5347-9E67-C8F7F1B3E4CB}"/>
              </a:ext>
            </a:extLst>
          </p:cNvPr>
          <p:cNvSpPr/>
          <p:nvPr/>
        </p:nvSpPr>
        <p:spPr>
          <a:xfrm>
            <a:off x="6085967" y="1154468"/>
            <a:ext cx="3016084" cy="427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sp>
        <p:nvSpPr>
          <p:cNvPr id="15" name="CustomShape 4">
            <a:extLst>
              <a:ext uri="{FF2B5EF4-FFF2-40B4-BE49-F238E27FC236}">
                <a16:creationId xmlns:a16="http://schemas.microsoft.com/office/drawing/2014/main" id="{1808D557-1D28-614C-8E12-D68D6E4BC7AF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CA620AE-D4DD-3046-9EDD-9A2663837BF9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75C4C6-4B3D-E747-A6F0-E6C0A3C58902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13DE56FB-CBFA-4940-8E92-C97C304861C6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0C22A23E-1582-0E43-A504-07E6246CEC2F}"/>
              </a:ext>
            </a:extLst>
          </p:cNvPr>
          <p:cNvSpPr/>
          <p:nvPr/>
        </p:nvSpPr>
        <p:spPr>
          <a:xfrm>
            <a:off x="751998" y="857608"/>
            <a:ext cx="3016084" cy="93749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(T1w)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D90991EA-1471-6747-AC60-9C3BFE905B03}"/>
              </a:ext>
            </a:extLst>
          </p:cNvPr>
          <p:cNvSpPr/>
          <p:nvPr/>
        </p:nvSpPr>
        <p:spPr>
          <a:xfrm>
            <a:off x="6085967" y="1154468"/>
            <a:ext cx="3016084" cy="427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5E5D0FEF-3C2B-5B40-9CA1-C9E87C5F632B}"/>
              </a:ext>
            </a:extLst>
          </p:cNvPr>
          <p:cNvSpPr/>
          <p:nvPr/>
        </p:nvSpPr>
        <p:spPr>
          <a:xfrm>
            <a:off x="3918071" y="2564473"/>
            <a:ext cx="2419365" cy="2171946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Aim: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Structure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Feats: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Good spatial resolution.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Task free.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Slow acquisition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(~5 min full brain)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0DA0E06E-5773-C643-80CC-5B4F4CCB5D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51998" y="1890468"/>
            <a:ext cx="3016084" cy="2949589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CustomShape 4">
            <a:extLst>
              <a:ext uri="{FF2B5EF4-FFF2-40B4-BE49-F238E27FC236}">
                <a16:creationId xmlns:a16="http://schemas.microsoft.com/office/drawing/2014/main" id="{DEA4CDE3-4803-404B-97E7-CCBD716AA20A}"/>
              </a:ext>
            </a:extLst>
          </p:cNvPr>
          <p:cNvSpPr/>
          <p:nvPr/>
        </p:nvSpPr>
        <p:spPr>
          <a:xfrm>
            <a:off x="751998" y="4840058"/>
            <a:ext cx="3016084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Differences in signal strength caused by different tissue types.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ustomShape 4">
            <a:extLst>
              <a:ext uri="{FF2B5EF4-FFF2-40B4-BE49-F238E27FC236}">
                <a16:creationId xmlns:a16="http://schemas.microsoft.com/office/drawing/2014/main" id="{A7D80EA3-E3F7-7248-BEAC-F1A68DCA0F65}"/>
              </a:ext>
            </a:extLst>
          </p:cNvPr>
          <p:cNvSpPr/>
          <p:nvPr/>
        </p:nvSpPr>
        <p:spPr>
          <a:xfrm>
            <a:off x="3400707" y="2540966"/>
            <a:ext cx="2419365" cy="2248710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Aim: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Activity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Feats: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“Good” time resolution.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Measures blood flow.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Task sensitive.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Fast acquisition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(~2s full brain)</a:t>
            </a:r>
          </a:p>
        </p:txBody>
      </p:sp>
      <p:sp>
        <p:nvSpPr>
          <p:cNvPr id="2" name="CustomShape 1">
            <a:extLst>
              <a:ext uri="{FF2B5EF4-FFF2-40B4-BE49-F238E27FC236}">
                <a16:creationId xmlns:a16="http://schemas.microsoft.com/office/drawing/2014/main" id="{F2952101-B5AC-7547-916C-3E410FF96334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5561C02-CA4D-164E-B583-F2A55C9731C3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99DC568E-9D17-B54E-8E6B-8C83049CA29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7D15A402-590B-8F44-9A4C-607B5EC091BB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703D4D1B-FEDE-AD49-85C3-984B14820D1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88BB9550-F576-A145-A7D8-9DA0073D6D0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DBD733C6-A0DC-874A-87F2-0A6ABDA31D9E}"/>
              </a:ext>
            </a:extLst>
          </p:cNvPr>
          <p:cNvSpPr/>
          <p:nvPr/>
        </p:nvSpPr>
        <p:spPr>
          <a:xfrm>
            <a:off x="5900924" y="5258357"/>
            <a:ext cx="3016084" cy="86764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Differences in signal strength caused by distortions in the magnetic field.</a:t>
            </a:r>
          </a:p>
        </p:txBody>
      </p:sp>
      <p:sp>
        <p:nvSpPr>
          <p:cNvPr id="15" name="CustomShape 4">
            <a:extLst>
              <a:ext uri="{FF2B5EF4-FFF2-40B4-BE49-F238E27FC236}">
                <a16:creationId xmlns:a16="http://schemas.microsoft.com/office/drawing/2014/main" id="{367E9FE5-892E-974D-8C22-46001B75984E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6" name="CustomShape 4">
            <a:extLst>
              <a:ext uri="{FF2B5EF4-FFF2-40B4-BE49-F238E27FC236}">
                <a16:creationId xmlns:a16="http://schemas.microsoft.com/office/drawing/2014/main" id="{ED36B3CF-70DF-EA40-AC2C-21B98A781C5B}"/>
              </a:ext>
            </a:extLst>
          </p:cNvPr>
          <p:cNvSpPr/>
          <p:nvPr/>
        </p:nvSpPr>
        <p:spPr>
          <a:xfrm>
            <a:off x="803949" y="1154468"/>
            <a:ext cx="3016084" cy="427527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7" name="CustomShape 4">
            <a:extLst>
              <a:ext uri="{FF2B5EF4-FFF2-40B4-BE49-F238E27FC236}">
                <a16:creationId xmlns:a16="http://schemas.microsoft.com/office/drawing/2014/main" id="{9D873BE6-4CF8-2745-9761-B0881B0B37EC}"/>
              </a:ext>
            </a:extLst>
          </p:cNvPr>
          <p:cNvSpPr/>
          <p:nvPr/>
        </p:nvSpPr>
        <p:spPr>
          <a:xfrm>
            <a:off x="6085967" y="886468"/>
            <a:ext cx="3016084" cy="963528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T2*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A13DBBA7-3D8B-B747-8C12-0C994CC0268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E59A"/>
              </a:clrFrom>
              <a:clrTo>
                <a:srgbClr val="FFE59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29571" y="1893126"/>
            <a:ext cx="2627235" cy="321718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02A5B74C-C49D-6F48-9F6D-DB6E4EA9B686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4D90D03-F523-5F4D-9494-65D9591224F6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F7B3559F-53FE-EB41-B2A9-2269F30D545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BB4C1955-2A40-B14B-8D3D-377EB78AD23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5434DC73-0E66-AF44-883A-2C9C8FD0D58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1E8823F0-250A-2548-B7E1-7A753C0E4CE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DEAC62B1-510E-5C48-A4BD-1EFD6D4BC2A0}"/>
              </a:ext>
            </a:extLst>
          </p:cNvPr>
          <p:cNvSpPr/>
          <p:nvPr/>
        </p:nvSpPr>
        <p:spPr>
          <a:xfrm>
            <a:off x="2039112" y="1046037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BE9715AF-8468-8C4E-84E1-1E6946F8A369}"/>
              </a:ext>
            </a:extLst>
          </p:cNvPr>
          <p:cNvSpPr/>
          <p:nvPr/>
        </p:nvSpPr>
        <p:spPr>
          <a:xfrm>
            <a:off x="2044086" y="2620642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D50CA4E2-6C3C-2D41-9373-5A150A410CB6}"/>
              </a:ext>
            </a:extLst>
          </p:cNvPr>
          <p:cNvSpPr/>
          <p:nvPr/>
        </p:nvSpPr>
        <p:spPr>
          <a:xfrm>
            <a:off x="577293" y="3698181"/>
            <a:ext cx="4281431" cy="118104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How to distinguish them?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Inverse contrast! </a:t>
            </a: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F852A684-89E7-D04F-BD1D-B4EF5B49A156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5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1FBE661A-94FF-DA42-9F61-7937ECA3B0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3486910" y="694716"/>
            <a:ext cx="6155160" cy="280865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FA35CE0F-266F-0045-8E3C-8FECD45112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3486910" y="694716"/>
            <a:ext cx="6155160" cy="280865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FB21CCAE-A19E-3B47-9D3B-2EA4662D146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802833B-F955-6D4F-9647-C75F8A4279E6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3C73B9AE-3134-7747-B559-A7F80BDD72B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D4BA5F3B-CC9B-5248-9650-6D75B2A96818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AD940EBC-54F6-4645-941B-E78B4FBEF3B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ECABAFFE-1BE9-274F-BB6B-858646E0F00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1B6D4DF4-867A-6842-A3D5-159CA22959BD}"/>
              </a:ext>
            </a:extLst>
          </p:cNvPr>
          <p:cNvSpPr/>
          <p:nvPr/>
        </p:nvSpPr>
        <p:spPr>
          <a:xfrm>
            <a:off x="2039112" y="1046037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652AE6E7-FF96-534E-A030-8B9917ACF7B0}"/>
              </a:ext>
            </a:extLst>
          </p:cNvPr>
          <p:cNvSpPr/>
          <p:nvPr/>
        </p:nvSpPr>
        <p:spPr>
          <a:xfrm>
            <a:off x="2044086" y="2620642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4F0301F3-1317-FA4D-9E35-8C87DDBE0719}"/>
              </a:ext>
            </a:extLst>
          </p:cNvPr>
          <p:cNvSpPr/>
          <p:nvPr/>
        </p:nvSpPr>
        <p:spPr>
          <a:xfrm>
            <a:off x="571518" y="3683833"/>
            <a:ext cx="4281431" cy="118104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How to distinguish them?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Inverse contrast! </a:t>
            </a: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8036A1C1-BC03-314A-94C8-C15F22568CC7}"/>
              </a:ext>
            </a:extLst>
          </p:cNvPr>
          <p:cNvSpPr/>
          <p:nvPr/>
        </p:nvSpPr>
        <p:spPr>
          <a:xfrm>
            <a:off x="3876571" y="4682367"/>
            <a:ext cx="2481617" cy="1350184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T1w: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Grey matter – dark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White matter - bright</a:t>
            </a:r>
            <a:endParaRPr lang="en-US" sz="2000" b="0" i="0" u="none" strike="noStrike" kern="1200" cap="none" spc="-1" baseline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sp>
        <p:nvSpPr>
          <p:cNvPr id="15" name="CustomShape 4">
            <a:extLst>
              <a:ext uri="{FF2B5EF4-FFF2-40B4-BE49-F238E27FC236}">
                <a16:creationId xmlns:a16="http://schemas.microsoft.com/office/drawing/2014/main" id="{94D94101-AAAF-A04E-9F60-05734091BAA8}"/>
              </a:ext>
            </a:extLst>
          </p:cNvPr>
          <p:cNvSpPr/>
          <p:nvPr/>
        </p:nvSpPr>
        <p:spPr>
          <a:xfrm>
            <a:off x="6852865" y="4682367"/>
            <a:ext cx="2481617" cy="1350184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T2: 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Grey matter – bright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White matter - dark</a:t>
            </a:r>
            <a:endParaRPr lang="en-US" sz="2000" b="0" i="0" u="none" strike="noStrike" kern="1200" cap="none" spc="-1" baseline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cxnSp>
        <p:nvCxnSpPr>
          <p:cNvPr id="16" name="Conector recto de flecha 30">
            <a:extLst>
              <a:ext uri="{FF2B5EF4-FFF2-40B4-BE49-F238E27FC236}">
                <a16:creationId xmlns:a16="http://schemas.microsoft.com/office/drawing/2014/main" id="{6CA28B5F-DB51-7745-ACE8-5CBCE7137346}"/>
              </a:ext>
            </a:extLst>
          </p:cNvPr>
          <p:cNvCxnSpPr/>
          <p:nvPr/>
        </p:nvCxnSpPr>
        <p:spPr>
          <a:xfrm flipV="1">
            <a:off x="5880296" y="1616650"/>
            <a:ext cx="2701000" cy="3307046"/>
          </a:xfrm>
          <a:prstGeom prst="straightConnector1">
            <a:avLst/>
          </a:prstGeom>
          <a:noFill/>
          <a:ln w="57150" cap="flat">
            <a:solidFill>
              <a:srgbClr val="FF0000"/>
            </a:solidFill>
            <a:prstDash val="solid"/>
            <a:miter/>
            <a:tailEnd type="arrow"/>
          </a:ln>
        </p:spPr>
      </p:cxnSp>
      <p:cxnSp>
        <p:nvCxnSpPr>
          <p:cNvPr id="17" name="Conector recto de flecha 31">
            <a:extLst>
              <a:ext uri="{FF2B5EF4-FFF2-40B4-BE49-F238E27FC236}">
                <a16:creationId xmlns:a16="http://schemas.microsoft.com/office/drawing/2014/main" id="{3944916D-0FBF-984A-A9EE-7EFA9FD53C55}"/>
              </a:ext>
            </a:extLst>
          </p:cNvPr>
          <p:cNvCxnSpPr/>
          <p:nvPr/>
        </p:nvCxnSpPr>
        <p:spPr>
          <a:xfrm flipV="1">
            <a:off x="8754814" y="3132441"/>
            <a:ext cx="0" cy="1732440"/>
          </a:xfrm>
          <a:prstGeom prst="straightConnector1">
            <a:avLst/>
          </a:prstGeom>
          <a:noFill/>
          <a:ln w="57150" cap="flat">
            <a:solidFill>
              <a:srgbClr val="FF0000"/>
            </a:solidFill>
            <a:prstDash val="solid"/>
            <a:miter/>
            <a:tailEnd type="arrow"/>
          </a:ln>
        </p:spPr>
      </p:cxnSp>
      <p:sp>
        <p:nvSpPr>
          <p:cNvPr id="18" name="CustomShape 4">
            <a:extLst>
              <a:ext uri="{FF2B5EF4-FFF2-40B4-BE49-F238E27FC236}">
                <a16:creationId xmlns:a16="http://schemas.microsoft.com/office/drawing/2014/main" id="{3B666E96-1FD1-1840-8FD6-A0A589978054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235ED5BE-EE27-2E4E-9160-26A5F09A49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4882359" y="4101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" name="CustomShape 1">
            <a:extLst>
              <a:ext uri="{FF2B5EF4-FFF2-40B4-BE49-F238E27FC236}">
                <a16:creationId xmlns:a16="http://schemas.microsoft.com/office/drawing/2014/main" id="{8B7EEFCD-1782-8146-ADB5-912CFCA9381D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4B87CBF-99BC-1943-89D0-48A444E643FF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63E8CBE9-A992-1940-B62E-8FEFFFDB753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278A2476-6E1F-AE42-BD8A-346D4B16D32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A1B6906B-56F0-7046-BF3B-639978E7F15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CC68C31B-6FB3-3749-AE17-F33C7EAC9B08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9690A67E-CAA6-3F48-8D19-5D0C50BCF265}"/>
              </a:ext>
            </a:extLst>
          </p:cNvPr>
          <p:cNvSpPr/>
          <p:nvPr/>
        </p:nvSpPr>
        <p:spPr>
          <a:xfrm>
            <a:off x="2039112" y="1046037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AEFC4C6A-3A7D-7C43-BACA-2CAD929FAD8F}"/>
              </a:ext>
            </a:extLst>
          </p:cNvPr>
          <p:cNvSpPr/>
          <p:nvPr/>
        </p:nvSpPr>
        <p:spPr>
          <a:xfrm>
            <a:off x="2044086" y="2620642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E8EC1916-E5B9-D240-B55B-2C86FE097B69}"/>
              </a:ext>
            </a:extLst>
          </p:cNvPr>
          <p:cNvSpPr/>
          <p:nvPr/>
        </p:nvSpPr>
        <p:spPr>
          <a:xfrm>
            <a:off x="593776" y="3666746"/>
            <a:ext cx="3976295" cy="211358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How to distinguish them?</a:t>
            </a:r>
            <a:endParaRPr lang="en-US" sz="2000" b="1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 </a:t>
            </a:r>
            <a:r>
              <a:rPr lang="en-US" sz="20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have </a:t>
            </a: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(usuall</a:t>
            </a:r>
            <a:r>
              <a:rPr lang="en-US" sz="20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y) lower spatial resolution.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  <a:endParaRPr lang="en-US" sz="20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Gain in time resolution!</a:t>
            </a:r>
          </a:p>
        </p:txBody>
      </p:sp>
      <p:cxnSp>
        <p:nvCxnSpPr>
          <p:cNvPr id="26" name="Conector recto de flecha 3">
            <a:extLst>
              <a:ext uri="{FF2B5EF4-FFF2-40B4-BE49-F238E27FC236}">
                <a16:creationId xmlns:a16="http://schemas.microsoft.com/office/drawing/2014/main" id="{FF8F28A1-0A18-074B-BDEA-D5B8C6B4A370}"/>
              </a:ext>
            </a:extLst>
          </p:cNvPr>
          <p:cNvCxnSpPr/>
          <p:nvPr/>
        </p:nvCxnSpPr>
        <p:spPr>
          <a:xfrm>
            <a:off x="7484620" y="4135364"/>
            <a:ext cx="1961132" cy="2026923"/>
          </a:xfrm>
          <a:prstGeom prst="straightConnector1">
            <a:avLst/>
          </a:prstGeom>
          <a:noFill/>
          <a:ln w="57150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27" name="Rectángulo 4">
            <a:extLst>
              <a:ext uri="{FF2B5EF4-FFF2-40B4-BE49-F238E27FC236}">
                <a16:creationId xmlns:a16="http://schemas.microsoft.com/office/drawing/2014/main" id="{FB81FA72-A2EB-ED42-93AB-C2022802CEFE}"/>
              </a:ext>
            </a:extLst>
          </p:cNvPr>
          <p:cNvSpPr/>
          <p:nvPr/>
        </p:nvSpPr>
        <p:spPr>
          <a:xfrm>
            <a:off x="7752383" y="4026898"/>
            <a:ext cx="613754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time</a:t>
            </a:r>
            <a:endParaRPr lang="es-ES" sz="1800" b="0" i="0" u="none" strike="noStrike" kern="1200" cap="none" spc="0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8" name="CustomShape 4">
            <a:extLst>
              <a:ext uri="{FF2B5EF4-FFF2-40B4-BE49-F238E27FC236}">
                <a16:creationId xmlns:a16="http://schemas.microsoft.com/office/drawing/2014/main" id="{628FA8AF-D332-FF43-B2BA-146D3A7FF3F8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30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56D6D114-9C72-5943-A37B-6C1D98485F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034759" y="42538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66987BCB-6DE4-C049-BAC4-CDA6E99EFE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187159" y="44062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2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D0F9B59C-B73A-8E4B-8024-E74547F329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339559" y="45586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3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00F5771B-ADE1-8A41-A7C6-341863FF79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491959" y="47110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4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5E3CD33C-C548-E64C-A981-0B826C67F1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644359" y="4863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5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C7F3760D-8502-4740-927D-4290C92961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796759" y="50158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6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F9617D30-64ED-5143-A1FB-B3F5F0D6CB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949159" y="51682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7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2A4FABEA-725E-D94F-9E11-72DA62DE1D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101559" y="53206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8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FEF14369-1269-9B40-8966-DE3D69439A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253959" y="54730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9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B50CFB91-1D72-5B42-8C92-9648A86843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406359" y="5625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0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5634AB93-6AD8-8B4C-89F6-11CF1272C5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3486910" y="694716"/>
            <a:ext cx="6155160" cy="2808652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5BDBD7E-8501-E046-A838-A6C19E35D15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77EBFBE-6FD7-E347-85D6-9F397173839D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95CB3770-1F35-7E47-BD2E-71A7D81C32C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648BE06D-BCEC-504F-B5DF-823927895E3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72FC7A55-5C4D-E84E-8855-A24C62FB574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4BDDF5E-BB91-5E4C-AF79-277F7DBE197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7AC8FA18-59BC-4149-A7C0-1A485DD10663}"/>
              </a:ext>
            </a:extLst>
          </p:cNvPr>
          <p:cNvSpPr/>
          <p:nvPr/>
        </p:nvSpPr>
        <p:spPr>
          <a:xfrm>
            <a:off x="2039112" y="1046037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Anatomical images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5B75522D-BAE8-6642-AC68-96A2F4E12D34}"/>
              </a:ext>
            </a:extLst>
          </p:cNvPr>
          <p:cNvSpPr/>
          <p:nvPr/>
        </p:nvSpPr>
        <p:spPr>
          <a:xfrm>
            <a:off x="2044086" y="2620642"/>
            <a:ext cx="1014581" cy="570613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Functional images</a:t>
            </a:r>
          </a:p>
        </p:txBody>
      </p:sp>
      <p:pic>
        <p:nvPicPr>
          <p:cNvPr id="12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4027882E-EE64-AA4C-BDBE-1A603F6478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3486910" y="694716"/>
            <a:ext cx="6155160" cy="280865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CustomShape 4">
            <a:extLst>
              <a:ext uri="{FF2B5EF4-FFF2-40B4-BE49-F238E27FC236}">
                <a16:creationId xmlns:a16="http://schemas.microsoft.com/office/drawing/2014/main" id="{C5CB4788-600F-764C-AFAB-D3F9B4E1E69C}"/>
              </a:ext>
            </a:extLst>
          </p:cNvPr>
          <p:cNvSpPr/>
          <p:nvPr/>
        </p:nvSpPr>
        <p:spPr>
          <a:xfrm>
            <a:off x="602701" y="3695663"/>
            <a:ext cx="3976295" cy="211358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How to distinguish them?</a:t>
            </a:r>
            <a:endParaRPr lang="en-US" sz="2000" b="1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  <a:endParaRPr lang="en-US" sz="2000" b="0" i="0" u="none" strike="noStrike" kern="120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 = time to sample the entire field (to collect one brain volume).</a:t>
            </a:r>
          </a:p>
        </p:txBody>
      </p:sp>
      <p:cxnSp>
        <p:nvCxnSpPr>
          <p:cNvPr id="26" name="Conector recto de flecha 3">
            <a:extLst>
              <a:ext uri="{FF2B5EF4-FFF2-40B4-BE49-F238E27FC236}">
                <a16:creationId xmlns:a16="http://schemas.microsoft.com/office/drawing/2014/main" id="{9B476979-31E2-D640-8D85-9F6404B32152}"/>
              </a:ext>
            </a:extLst>
          </p:cNvPr>
          <p:cNvCxnSpPr/>
          <p:nvPr/>
        </p:nvCxnSpPr>
        <p:spPr>
          <a:xfrm>
            <a:off x="7484620" y="4135364"/>
            <a:ext cx="1961132" cy="2026923"/>
          </a:xfrm>
          <a:prstGeom prst="straightConnector1">
            <a:avLst/>
          </a:prstGeom>
          <a:noFill/>
          <a:ln w="57150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27" name="Rectángulo 4">
            <a:extLst>
              <a:ext uri="{FF2B5EF4-FFF2-40B4-BE49-F238E27FC236}">
                <a16:creationId xmlns:a16="http://schemas.microsoft.com/office/drawing/2014/main" id="{74E3B179-0372-B041-8CAB-496661774094}"/>
              </a:ext>
            </a:extLst>
          </p:cNvPr>
          <p:cNvSpPr/>
          <p:nvPr/>
        </p:nvSpPr>
        <p:spPr>
          <a:xfrm>
            <a:off x="7484610" y="3801837"/>
            <a:ext cx="613754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time</a:t>
            </a: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8" name="Rectángulo 4">
            <a:extLst>
              <a:ext uri="{FF2B5EF4-FFF2-40B4-BE49-F238E27FC236}">
                <a16:creationId xmlns:a16="http://schemas.microsoft.com/office/drawing/2014/main" id="{463BD597-E467-6448-BA22-D0867AEF55F1}"/>
              </a:ext>
            </a:extLst>
          </p:cNvPr>
          <p:cNvSpPr/>
          <p:nvPr/>
        </p:nvSpPr>
        <p:spPr>
          <a:xfrm>
            <a:off x="7624285" y="4112358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9" name="Rectángulo 4">
            <a:extLst>
              <a:ext uri="{FF2B5EF4-FFF2-40B4-BE49-F238E27FC236}">
                <a16:creationId xmlns:a16="http://schemas.microsoft.com/office/drawing/2014/main" id="{CA51A1CB-4E1D-604D-BCBD-DDD018A445FF}"/>
              </a:ext>
            </a:extLst>
          </p:cNvPr>
          <p:cNvSpPr/>
          <p:nvPr/>
        </p:nvSpPr>
        <p:spPr>
          <a:xfrm>
            <a:off x="7776688" y="4264761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0" name="Rectángulo 4">
            <a:extLst>
              <a:ext uri="{FF2B5EF4-FFF2-40B4-BE49-F238E27FC236}">
                <a16:creationId xmlns:a16="http://schemas.microsoft.com/office/drawing/2014/main" id="{B02F7C33-03B8-5745-AF1B-4C5E95228888}"/>
              </a:ext>
            </a:extLst>
          </p:cNvPr>
          <p:cNvSpPr/>
          <p:nvPr/>
        </p:nvSpPr>
        <p:spPr>
          <a:xfrm>
            <a:off x="7929082" y="4417164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1" name="Rectángulo 4">
            <a:extLst>
              <a:ext uri="{FF2B5EF4-FFF2-40B4-BE49-F238E27FC236}">
                <a16:creationId xmlns:a16="http://schemas.microsoft.com/office/drawing/2014/main" id="{285FFE24-8113-4E47-BF23-BF277E51A524}"/>
              </a:ext>
            </a:extLst>
          </p:cNvPr>
          <p:cNvSpPr/>
          <p:nvPr/>
        </p:nvSpPr>
        <p:spPr>
          <a:xfrm>
            <a:off x="8081485" y="4569558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2" name="Rectángulo 4">
            <a:extLst>
              <a:ext uri="{FF2B5EF4-FFF2-40B4-BE49-F238E27FC236}">
                <a16:creationId xmlns:a16="http://schemas.microsoft.com/office/drawing/2014/main" id="{261F1185-B558-0649-9B5B-14C78A58C2F2}"/>
              </a:ext>
            </a:extLst>
          </p:cNvPr>
          <p:cNvSpPr/>
          <p:nvPr/>
        </p:nvSpPr>
        <p:spPr>
          <a:xfrm>
            <a:off x="8233888" y="4721961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3" name="Rectángulo 4">
            <a:extLst>
              <a:ext uri="{FF2B5EF4-FFF2-40B4-BE49-F238E27FC236}">
                <a16:creationId xmlns:a16="http://schemas.microsoft.com/office/drawing/2014/main" id="{206E54B7-6FEC-4F49-82DF-EFEDB1616EBB}"/>
              </a:ext>
            </a:extLst>
          </p:cNvPr>
          <p:cNvSpPr/>
          <p:nvPr/>
        </p:nvSpPr>
        <p:spPr>
          <a:xfrm>
            <a:off x="8386282" y="4874364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4" name="Rectángulo 4">
            <a:extLst>
              <a:ext uri="{FF2B5EF4-FFF2-40B4-BE49-F238E27FC236}">
                <a16:creationId xmlns:a16="http://schemas.microsoft.com/office/drawing/2014/main" id="{A53AA091-0C6A-304E-9A7E-1D3FE81E4F00}"/>
              </a:ext>
            </a:extLst>
          </p:cNvPr>
          <p:cNvSpPr/>
          <p:nvPr/>
        </p:nvSpPr>
        <p:spPr>
          <a:xfrm>
            <a:off x="8538685" y="5026758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Rectángulo 4">
            <a:extLst>
              <a:ext uri="{FF2B5EF4-FFF2-40B4-BE49-F238E27FC236}">
                <a16:creationId xmlns:a16="http://schemas.microsoft.com/office/drawing/2014/main" id="{7AE5BCF1-BBEF-9141-BCEF-C8BF69E97140}"/>
              </a:ext>
            </a:extLst>
          </p:cNvPr>
          <p:cNvSpPr/>
          <p:nvPr/>
        </p:nvSpPr>
        <p:spPr>
          <a:xfrm>
            <a:off x="8691088" y="5179161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6" name="Rectángulo 4">
            <a:extLst>
              <a:ext uri="{FF2B5EF4-FFF2-40B4-BE49-F238E27FC236}">
                <a16:creationId xmlns:a16="http://schemas.microsoft.com/office/drawing/2014/main" id="{60B55E38-C3EA-6D46-BEFF-E39C9E284052}"/>
              </a:ext>
            </a:extLst>
          </p:cNvPr>
          <p:cNvSpPr/>
          <p:nvPr/>
        </p:nvSpPr>
        <p:spPr>
          <a:xfrm>
            <a:off x="8843482" y="5331564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7" name="Rectángulo 4">
            <a:extLst>
              <a:ext uri="{FF2B5EF4-FFF2-40B4-BE49-F238E27FC236}">
                <a16:creationId xmlns:a16="http://schemas.microsoft.com/office/drawing/2014/main" id="{57109E9F-8946-3040-9822-354018A90AAB}"/>
              </a:ext>
            </a:extLst>
          </p:cNvPr>
          <p:cNvSpPr/>
          <p:nvPr/>
        </p:nvSpPr>
        <p:spPr>
          <a:xfrm>
            <a:off x="8995885" y="5483958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8" name="Rectángulo 4">
            <a:extLst>
              <a:ext uri="{FF2B5EF4-FFF2-40B4-BE49-F238E27FC236}">
                <a16:creationId xmlns:a16="http://schemas.microsoft.com/office/drawing/2014/main" id="{1A98C466-F29C-DD44-BA29-1DA705DA8ADA}"/>
              </a:ext>
            </a:extLst>
          </p:cNvPr>
          <p:cNvSpPr/>
          <p:nvPr/>
        </p:nvSpPr>
        <p:spPr>
          <a:xfrm>
            <a:off x="9148288" y="5636361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9" name="Rectángulo 4">
            <a:extLst>
              <a:ext uri="{FF2B5EF4-FFF2-40B4-BE49-F238E27FC236}">
                <a16:creationId xmlns:a16="http://schemas.microsoft.com/office/drawing/2014/main" id="{A7DEE4DA-E5D9-194B-A312-8B7E1DDC801A}"/>
              </a:ext>
            </a:extLst>
          </p:cNvPr>
          <p:cNvSpPr/>
          <p:nvPr/>
        </p:nvSpPr>
        <p:spPr>
          <a:xfrm>
            <a:off x="9300682" y="5788764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0" name="CustomShape 4">
            <a:extLst>
              <a:ext uri="{FF2B5EF4-FFF2-40B4-BE49-F238E27FC236}">
                <a16:creationId xmlns:a16="http://schemas.microsoft.com/office/drawing/2014/main" id="{0CB899A7-CA01-604E-966B-02D9758E956E}"/>
              </a:ext>
            </a:extLst>
          </p:cNvPr>
          <p:cNvSpPr/>
          <p:nvPr/>
        </p:nvSpPr>
        <p:spPr>
          <a:xfrm>
            <a:off x="571518" y="6662"/>
            <a:ext cx="4823149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4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5E93E34D-ECF0-9A4F-B606-96692DF8F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4882359" y="4101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889A2DC-D11B-DB48-814E-A1A8F2363A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034759" y="42538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3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7947FB0F-B63A-AC43-939B-10BF6239A7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187159" y="44062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897635F6-2E72-E449-9469-28736A54B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339559" y="45586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5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2647C39C-DB2B-1F48-85BA-BB0FE12AA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491959" y="47110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6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A3FA8CC-65FA-294F-ABA0-76547964CC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644359" y="4863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8E2D7087-116F-834F-ADB8-EE0CC5352D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796759" y="50158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8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0CAE062C-206A-964A-87C7-85EB33D968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949159" y="51682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9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6275789-07C2-A34A-A872-3F53A56DD2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101559" y="53206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0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AA7D2602-D282-9242-959B-8C144AD4BD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253959" y="54730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1AED9AE0-59BD-B748-AEF9-BD51A03B8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406359" y="5625468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5BDBD7E-8501-E046-A838-A6C19E35D15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077EBFBE-6FD7-E347-85D6-9F397173839D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95CB3770-1F35-7E47-BD2E-71A7D81C32C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648BE06D-BCEC-504F-B5DF-823927895E3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72FC7A55-5C4D-E84E-8855-A24C62FB574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4BDDF5E-BB91-5E4C-AF79-277F7DBE197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C5CB4788-600F-764C-AFAB-D3F9B4E1E69C}"/>
              </a:ext>
            </a:extLst>
          </p:cNvPr>
          <p:cNvSpPr/>
          <p:nvPr/>
        </p:nvSpPr>
        <p:spPr>
          <a:xfrm>
            <a:off x="906064" y="783130"/>
            <a:ext cx="7911934" cy="312583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1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Functional runs. What are they?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800" b="1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Noise du</a:t>
            </a: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e to scanner drift accumulates over time so collecting images for </a:t>
            </a:r>
            <a:r>
              <a:rPr lang="en-US" sz="2000" i="1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too long </a:t>
            </a: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will cause your images to look bad.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Solution</a:t>
            </a: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: divide your task into shorter blocks, i.e., runs.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i="0" u="none" strike="noStrike" kern="0" cap="none" spc="-1" baseline="0" dirty="0" err="1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Aprox</a:t>
            </a: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. run duration: ~10 minutes (adults) / ~6 minutes (children).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Max duration: 15 minutes (ideally less).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Run duration is often measured in </a:t>
            </a:r>
            <a:r>
              <a:rPr lang="en-US" sz="2000" i="1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volumes</a:t>
            </a:r>
            <a:r>
              <a:rPr lang="en-US" sz="2000" kern="0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. </a:t>
            </a:r>
            <a:endParaRPr lang="en-US" sz="160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</p:txBody>
      </p:sp>
      <p:cxnSp>
        <p:nvCxnSpPr>
          <p:cNvPr id="26" name="Conector recto de flecha 3">
            <a:extLst>
              <a:ext uri="{FF2B5EF4-FFF2-40B4-BE49-F238E27FC236}">
                <a16:creationId xmlns:a16="http://schemas.microsoft.com/office/drawing/2014/main" id="{9B476979-31E2-D640-8D85-9F6404B32152}"/>
              </a:ext>
            </a:extLst>
          </p:cNvPr>
          <p:cNvCxnSpPr/>
          <p:nvPr/>
        </p:nvCxnSpPr>
        <p:spPr>
          <a:xfrm>
            <a:off x="7306733" y="3994509"/>
            <a:ext cx="1961132" cy="2026923"/>
          </a:xfrm>
          <a:prstGeom prst="straightConnector1">
            <a:avLst/>
          </a:prstGeom>
          <a:noFill/>
          <a:ln w="57150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27" name="Rectángulo 4">
            <a:extLst>
              <a:ext uri="{FF2B5EF4-FFF2-40B4-BE49-F238E27FC236}">
                <a16:creationId xmlns:a16="http://schemas.microsoft.com/office/drawing/2014/main" id="{74E3B179-0372-B041-8CAB-496661774094}"/>
              </a:ext>
            </a:extLst>
          </p:cNvPr>
          <p:cNvSpPr/>
          <p:nvPr/>
        </p:nvSpPr>
        <p:spPr>
          <a:xfrm>
            <a:off x="7306723" y="3660982"/>
            <a:ext cx="613754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time</a:t>
            </a: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8" name="Rectángulo 4">
            <a:extLst>
              <a:ext uri="{FF2B5EF4-FFF2-40B4-BE49-F238E27FC236}">
                <a16:creationId xmlns:a16="http://schemas.microsoft.com/office/drawing/2014/main" id="{463BD597-E467-6448-BA22-D0867AEF55F1}"/>
              </a:ext>
            </a:extLst>
          </p:cNvPr>
          <p:cNvSpPr/>
          <p:nvPr/>
        </p:nvSpPr>
        <p:spPr>
          <a:xfrm>
            <a:off x="7446398" y="3971503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9" name="Rectángulo 4">
            <a:extLst>
              <a:ext uri="{FF2B5EF4-FFF2-40B4-BE49-F238E27FC236}">
                <a16:creationId xmlns:a16="http://schemas.microsoft.com/office/drawing/2014/main" id="{CA51A1CB-4E1D-604D-BCBD-DDD018A445FF}"/>
              </a:ext>
            </a:extLst>
          </p:cNvPr>
          <p:cNvSpPr/>
          <p:nvPr/>
        </p:nvSpPr>
        <p:spPr>
          <a:xfrm>
            <a:off x="7598801" y="4123906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0" name="Rectángulo 4">
            <a:extLst>
              <a:ext uri="{FF2B5EF4-FFF2-40B4-BE49-F238E27FC236}">
                <a16:creationId xmlns:a16="http://schemas.microsoft.com/office/drawing/2014/main" id="{B02F7C33-03B8-5745-AF1B-4C5E95228888}"/>
              </a:ext>
            </a:extLst>
          </p:cNvPr>
          <p:cNvSpPr/>
          <p:nvPr/>
        </p:nvSpPr>
        <p:spPr>
          <a:xfrm>
            <a:off x="7751195" y="4276309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1" name="Rectángulo 4">
            <a:extLst>
              <a:ext uri="{FF2B5EF4-FFF2-40B4-BE49-F238E27FC236}">
                <a16:creationId xmlns:a16="http://schemas.microsoft.com/office/drawing/2014/main" id="{285FFE24-8113-4E47-BF23-BF277E51A524}"/>
              </a:ext>
            </a:extLst>
          </p:cNvPr>
          <p:cNvSpPr/>
          <p:nvPr/>
        </p:nvSpPr>
        <p:spPr>
          <a:xfrm>
            <a:off x="7903598" y="4428703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2" name="Rectángulo 4">
            <a:extLst>
              <a:ext uri="{FF2B5EF4-FFF2-40B4-BE49-F238E27FC236}">
                <a16:creationId xmlns:a16="http://schemas.microsoft.com/office/drawing/2014/main" id="{261F1185-B558-0649-9B5B-14C78A58C2F2}"/>
              </a:ext>
            </a:extLst>
          </p:cNvPr>
          <p:cNvSpPr/>
          <p:nvPr/>
        </p:nvSpPr>
        <p:spPr>
          <a:xfrm>
            <a:off x="8056001" y="4581106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3" name="Rectángulo 4">
            <a:extLst>
              <a:ext uri="{FF2B5EF4-FFF2-40B4-BE49-F238E27FC236}">
                <a16:creationId xmlns:a16="http://schemas.microsoft.com/office/drawing/2014/main" id="{206E54B7-6FEC-4F49-82DF-EFEDB1616EBB}"/>
              </a:ext>
            </a:extLst>
          </p:cNvPr>
          <p:cNvSpPr/>
          <p:nvPr/>
        </p:nvSpPr>
        <p:spPr>
          <a:xfrm>
            <a:off x="8208395" y="4733509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4" name="Rectángulo 4">
            <a:extLst>
              <a:ext uri="{FF2B5EF4-FFF2-40B4-BE49-F238E27FC236}">
                <a16:creationId xmlns:a16="http://schemas.microsoft.com/office/drawing/2014/main" id="{A53AA091-0C6A-304E-9A7E-1D3FE81E4F00}"/>
              </a:ext>
            </a:extLst>
          </p:cNvPr>
          <p:cNvSpPr/>
          <p:nvPr/>
        </p:nvSpPr>
        <p:spPr>
          <a:xfrm>
            <a:off x="8360798" y="4885903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5" name="Rectángulo 4">
            <a:extLst>
              <a:ext uri="{FF2B5EF4-FFF2-40B4-BE49-F238E27FC236}">
                <a16:creationId xmlns:a16="http://schemas.microsoft.com/office/drawing/2014/main" id="{7AE5BCF1-BBEF-9141-BCEF-C8BF69E97140}"/>
              </a:ext>
            </a:extLst>
          </p:cNvPr>
          <p:cNvSpPr/>
          <p:nvPr/>
        </p:nvSpPr>
        <p:spPr>
          <a:xfrm>
            <a:off x="8513201" y="5038306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6" name="Rectángulo 4">
            <a:extLst>
              <a:ext uri="{FF2B5EF4-FFF2-40B4-BE49-F238E27FC236}">
                <a16:creationId xmlns:a16="http://schemas.microsoft.com/office/drawing/2014/main" id="{60B55E38-C3EA-6D46-BEFF-E39C9E284052}"/>
              </a:ext>
            </a:extLst>
          </p:cNvPr>
          <p:cNvSpPr/>
          <p:nvPr/>
        </p:nvSpPr>
        <p:spPr>
          <a:xfrm>
            <a:off x="8665595" y="5190709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7" name="Rectángulo 4">
            <a:extLst>
              <a:ext uri="{FF2B5EF4-FFF2-40B4-BE49-F238E27FC236}">
                <a16:creationId xmlns:a16="http://schemas.microsoft.com/office/drawing/2014/main" id="{57109E9F-8946-3040-9822-354018A90AAB}"/>
              </a:ext>
            </a:extLst>
          </p:cNvPr>
          <p:cNvSpPr/>
          <p:nvPr/>
        </p:nvSpPr>
        <p:spPr>
          <a:xfrm>
            <a:off x="8817998" y="5343103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8" name="Rectángulo 4">
            <a:extLst>
              <a:ext uri="{FF2B5EF4-FFF2-40B4-BE49-F238E27FC236}">
                <a16:creationId xmlns:a16="http://schemas.microsoft.com/office/drawing/2014/main" id="{1A98C466-F29C-DD44-BA29-1DA705DA8ADA}"/>
              </a:ext>
            </a:extLst>
          </p:cNvPr>
          <p:cNvSpPr/>
          <p:nvPr/>
        </p:nvSpPr>
        <p:spPr>
          <a:xfrm>
            <a:off x="8970401" y="5495506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9" name="Rectángulo 4">
            <a:extLst>
              <a:ext uri="{FF2B5EF4-FFF2-40B4-BE49-F238E27FC236}">
                <a16:creationId xmlns:a16="http://schemas.microsoft.com/office/drawing/2014/main" id="{A7DEE4DA-E5D9-194B-A312-8B7E1DDC801A}"/>
              </a:ext>
            </a:extLst>
          </p:cNvPr>
          <p:cNvSpPr/>
          <p:nvPr/>
        </p:nvSpPr>
        <p:spPr>
          <a:xfrm>
            <a:off x="9300682" y="5907295"/>
            <a:ext cx="330281" cy="26160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05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endParaRPr lang="es-ES" sz="1050" b="0" i="0" u="none" strike="noStrike" kern="1200" cap="none" spc="0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0" name="CustomShape 4">
            <a:extLst>
              <a:ext uri="{FF2B5EF4-FFF2-40B4-BE49-F238E27FC236}">
                <a16:creationId xmlns:a16="http://schemas.microsoft.com/office/drawing/2014/main" id="{0CB899A7-CA01-604E-966B-02D9758E956E}"/>
              </a:ext>
            </a:extLst>
          </p:cNvPr>
          <p:cNvSpPr/>
          <p:nvPr/>
        </p:nvSpPr>
        <p:spPr>
          <a:xfrm>
            <a:off x="571518" y="6662"/>
            <a:ext cx="6438882" cy="546797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Types of MR images*. Functional images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4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5E93E34D-ECF0-9A4F-B606-96692DF8F9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4704472" y="39606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2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889A2DC-D11B-DB48-814E-A1A8F2363A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4856872" y="41130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3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7947FB0F-B63A-AC43-939B-10BF6239A7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009272" y="42654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4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897635F6-2E72-E449-9469-28736A54B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161672" y="44178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5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2647C39C-DB2B-1F48-85BA-BB0FE12AA1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314072" y="45702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6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A3FA8CC-65FA-294F-ABA0-76547964CC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466472" y="47226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7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8E2D7087-116F-834F-ADB8-EE0CC5352DE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618872" y="48750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8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0CAE062C-206A-964A-87C7-85EB33D968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771272" y="50274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9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E6275789-07C2-A34A-A872-3F53A56DD2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5923672" y="51798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0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AA7D2602-D282-9242-959B-8C144AD4BD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076072" y="53322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1AED9AE0-59BD-B748-AEF9-BD51A03B8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21" t="37249" r="897" b="30876"/>
          <a:stretch/>
        </p:blipFill>
        <p:spPr>
          <a:xfrm>
            <a:off x="6228472" y="5484613"/>
            <a:ext cx="2449862" cy="927166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17247312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F49D27B-0788-0847-AF5C-DF012EFC37F6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D18AD11-08B6-B244-A223-1E82DFC36FA6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CD1D79B5-0D2E-5041-9096-895D9F5AAE74}"/>
              </a:ext>
            </a:extLst>
          </p:cNvPr>
          <p:cNvSpPr/>
          <p:nvPr/>
        </p:nvSpPr>
        <p:spPr>
          <a:xfrm>
            <a:off x="4" y="255879"/>
            <a:ext cx="990599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II. MR images types. Recap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45139460-BB81-FD49-86B5-6EF8D4F30EB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F5604363-E69C-774D-ABBE-2DC909ACC68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4D38CAE1-4997-4C4E-B8BB-7CA5AB26C1CB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4F50C033-AE70-D54E-BAD3-4ECB97DCEFC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56CBC288-4C75-8C49-9293-CDB91D1193EE}"/>
              </a:ext>
            </a:extLst>
          </p:cNvPr>
          <p:cNvSpPr/>
          <p:nvPr/>
        </p:nvSpPr>
        <p:spPr>
          <a:xfrm>
            <a:off x="666206" y="944387"/>
            <a:ext cx="4591593" cy="3026034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Key ideas.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can be roughly grouped into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anatomical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and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functional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images.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Anatomical images (usually one volume) have higher spatial resolution than functional images (usually several volumes).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TR = time </a:t>
            </a:r>
            <a:r>
              <a:rPr lang="en-US" spc="-1" dirty="0">
                <a:solidFill>
                  <a:srgbClr val="000000"/>
                </a:solidFill>
                <a:latin typeface="Calibri" pitchFamily="34"/>
                <a:ea typeface="DejaVu Sans"/>
                <a:cs typeface="Calibri" pitchFamily="34"/>
              </a:rPr>
              <a:t>to collect one brain volume.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pc="-1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Runs = blocks of recording time.</a:t>
            </a: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</p:txBody>
      </p:sp>
      <p:pic>
        <p:nvPicPr>
          <p:cNvPr id="12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D3AACB03-4876-A848-890D-59204B55FF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5990907" y="4661493"/>
            <a:ext cx="3718069" cy="169658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046FAB26-14DE-164A-8BB7-B6DC74FB055F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D801062-FA95-FD47-AA15-C743214F4BAC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29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B2EF6329-C821-B344-A32F-85E3344AF740}"/>
              </a:ext>
            </a:extLst>
          </p:cNvPr>
          <p:cNvSpPr/>
          <p:nvPr/>
        </p:nvSpPr>
        <p:spPr>
          <a:xfrm>
            <a:off x="-12115" y="2114275"/>
            <a:ext cx="990599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III. Image preprocessing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C7D05FF4-2481-914B-9591-FDC017869C6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D8E0D66E-C5D2-3A46-AAB1-77DE95FFAC5A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A7CF75C8-F422-1748-9E4F-C72C88B2510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8BD3A60-4586-A449-85F3-0ABF7434A438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1" name="Picture 2" descr="PDF] Generating fMRI volumes from T1-weighted volumes using 3D CycleGAN |  Semantic Scholar">
            <a:extLst>
              <a:ext uri="{FF2B5EF4-FFF2-40B4-BE49-F238E27FC236}">
                <a16:creationId xmlns:a16="http://schemas.microsoft.com/office/drawing/2014/main" id="{F46B593F-481F-EE47-AE02-2963470C7F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58" t="5962" r="569" b="31337"/>
          <a:stretch/>
        </p:blipFill>
        <p:spPr>
          <a:xfrm>
            <a:off x="5990907" y="4661493"/>
            <a:ext cx="3718069" cy="169658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D164B89-D725-7C41-8DB1-F278F74279C4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A374853-0F67-354F-9E62-BE42792F8D4D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BB213A06-25F1-834C-94A9-6C84640D474C}"/>
              </a:ext>
            </a:extLst>
          </p:cNvPr>
          <p:cNvSpPr/>
          <p:nvPr/>
        </p:nvSpPr>
        <p:spPr>
          <a:xfrm>
            <a:off x="571518" y="6662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What is this seminar for? 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9BC2A960-6BD6-8045-A24E-6267728E023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228E0935-0C39-AB42-A817-AB1FA6A6F6C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3973A429-8BA3-BE46-83E2-8256AECEAC8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09E3546C-2D3F-404A-A53B-BC3EC1E0695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90FB5F68-0A47-1548-8EC9-F25B790C5906}"/>
              </a:ext>
            </a:extLst>
          </p:cNvPr>
          <p:cNvSpPr/>
          <p:nvPr/>
        </p:nvSpPr>
        <p:spPr>
          <a:xfrm>
            <a:off x="830178" y="1284595"/>
            <a:ext cx="8718659" cy="308286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 workshops will cover 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which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are the necessary and common steps when conducting fMRI research and 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how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to run them with MATLAB's SPM. 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The core Philosophy of the workshop is that one of the main skills that a cognitive neuroscientist should have is the ability to judge what 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can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and what </a:t>
            </a:r>
            <a:r>
              <a:rPr lang="en-GB" b="1" dirty="0">
                <a:latin typeface="Calibri" panose="020F0502020204030204" pitchFamily="34" charset="0"/>
                <a:cs typeface="Calibri" panose="020F0502020204030204" pitchFamily="34" charset="0"/>
              </a:rPr>
              <a:t>cannot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be done with fMRI experiments from a conceptual level. In order to acquire such a skill, one needs to </a:t>
            </a:r>
            <a:r>
              <a:rPr lang="en-GB" i="1" dirty="0">
                <a:latin typeface="Calibri" panose="020F0502020204030204" pitchFamily="34" charset="0"/>
                <a:cs typeface="Calibri" panose="020F0502020204030204" pitchFamily="34" charset="0"/>
              </a:rPr>
              <a:t>understand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fMRI research , i.e., to know the basics of the technique itself and the logic behind the most common analysis.</a:t>
            </a:r>
            <a:endParaRPr lang="en-GB" sz="3200" b="0" i="0" u="none" strike="noStrike" kern="1200" cap="none" spc="-1" baseline="0" dirty="0">
              <a:solidFill>
                <a:srgbClr val="000000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026521F-D5DF-C543-8E0D-B481D82F9241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489B1F5-F6B0-424C-A20C-AA3F5D7EDCB6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30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F35D3926-ED06-4F4C-8C2B-F1A4A482C5E5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EE4C0DE7-E6DF-554E-9767-87B4CE46E36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2C0B411F-4871-404E-840C-79B2D4DA902B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D8B424B7-EED3-184A-8187-89AF1E4C06C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2207AAD2-9AED-AB44-B186-F988325117E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2C40A742-DBE4-B442-920C-FFA77ED376C9}"/>
              </a:ext>
            </a:extLst>
          </p:cNvPr>
          <p:cNvSpPr/>
          <p:nvPr/>
        </p:nvSpPr>
        <p:spPr>
          <a:xfrm>
            <a:off x="554967" y="770944"/>
            <a:ext cx="7505678" cy="171959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Why?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MR images as a </a:t>
            </a:r>
            <a:r>
              <a:rPr lang="en-US" sz="1800" b="0" i="1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reconstruction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problem &gt; This process is never perfect.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Distortions in MR images can be grouped in two types: 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temporal 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and 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spatial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Resultado de imagen de 3d cube voxels brain&quot;">
            <a:extLst>
              <a:ext uri="{FF2B5EF4-FFF2-40B4-BE49-F238E27FC236}">
                <a16:creationId xmlns:a16="http://schemas.microsoft.com/office/drawing/2014/main" id="{8AAF5337-1290-6648-8FDC-75A58A7C7C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335252" y="2939539"/>
            <a:ext cx="2222750" cy="220373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Forma libre: forma 18">
            <a:extLst>
              <a:ext uri="{FF2B5EF4-FFF2-40B4-BE49-F238E27FC236}">
                <a16:creationId xmlns:a16="http://schemas.microsoft.com/office/drawing/2014/main" id="{EB63DD78-4C54-B741-A748-5CCDC74FA29D}"/>
              </a:ext>
            </a:extLst>
          </p:cNvPr>
          <p:cNvSpPr/>
          <p:nvPr/>
        </p:nvSpPr>
        <p:spPr>
          <a:xfrm>
            <a:off x="4342878" y="4284549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C6AA42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4" name="Forma libre: forma 19">
            <a:extLst>
              <a:ext uri="{FF2B5EF4-FFF2-40B4-BE49-F238E27FC236}">
                <a16:creationId xmlns:a16="http://schemas.microsoft.com/office/drawing/2014/main" id="{17C9008E-F9EE-904A-AF9E-7F1A51DB2F0C}"/>
              </a:ext>
            </a:extLst>
          </p:cNvPr>
          <p:cNvSpPr/>
          <p:nvPr/>
        </p:nvSpPr>
        <p:spPr>
          <a:xfrm>
            <a:off x="4335252" y="3927530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84C840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5" name="Forma libre: forma 17">
            <a:extLst>
              <a:ext uri="{FF2B5EF4-FFF2-40B4-BE49-F238E27FC236}">
                <a16:creationId xmlns:a16="http://schemas.microsoft.com/office/drawing/2014/main" id="{2068E3C8-A826-3D49-B437-0D5BFE91F2D8}"/>
              </a:ext>
            </a:extLst>
          </p:cNvPr>
          <p:cNvSpPr/>
          <p:nvPr/>
        </p:nvSpPr>
        <p:spPr>
          <a:xfrm>
            <a:off x="4327635" y="3589468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C687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Forma libre: forma 16">
            <a:extLst>
              <a:ext uri="{FF2B5EF4-FFF2-40B4-BE49-F238E27FC236}">
                <a16:creationId xmlns:a16="http://schemas.microsoft.com/office/drawing/2014/main" id="{7F190883-E484-2549-9BDA-AEE6D4DF8955}"/>
              </a:ext>
            </a:extLst>
          </p:cNvPr>
          <p:cNvSpPr/>
          <p:nvPr/>
        </p:nvSpPr>
        <p:spPr>
          <a:xfrm>
            <a:off x="4327635" y="3251414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A7C6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B8529FB6-2791-B54A-A2C4-CDEADA343278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E0A0FE6-5B95-AC40-BD7F-3EA1AE7AB81B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31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1" name="CustomShape 5">
            <a:extLst>
              <a:ext uri="{FF2B5EF4-FFF2-40B4-BE49-F238E27FC236}">
                <a16:creationId xmlns:a16="http://schemas.microsoft.com/office/drawing/2014/main" id="{8D640D3D-4E38-6141-9154-AACAB47F1C8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B4AD36A0-2FBA-A14E-96A9-3821366C4EF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3" name="CustomShape 7">
            <a:extLst>
              <a:ext uri="{FF2B5EF4-FFF2-40B4-BE49-F238E27FC236}">
                <a16:creationId xmlns:a16="http://schemas.microsoft.com/office/drawing/2014/main" id="{0FE8E2FA-4042-214F-BBC0-ADFBCF35603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4" name="CustomShape 8">
            <a:extLst>
              <a:ext uri="{FF2B5EF4-FFF2-40B4-BE49-F238E27FC236}">
                <a16:creationId xmlns:a16="http://schemas.microsoft.com/office/drawing/2014/main" id="{F195275E-FCC0-B244-9585-5F794A858D4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5" name="CustomShape 4">
            <a:extLst>
              <a:ext uri="{FF2B5EF4-FFF2-40B4-BE49-F238E27FC236}">
                <a16:creationId xmlns:a16="http://schemas.microsoft.com/office/drawing/2014/main" id="{91295B8A-4B25-F945-B1CB-3B193E1F5181}"/>
              </a:ext>
            </a:extLst>
          </p:cNvPr>
          <p:cNvSpPr/>
          <p:nvPr/>
        </p:nvSpPr>
        <p:spPr>
          <a:xfrm>
            <a:off x="554967" y="746882"/>
            <a:ext cx="7505678" cy="152140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Why?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MR images as a </a:t>
            </a:r>
            <a:r>
              <a:rPr lang="en-US" sz="1800" b="0" i="1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reconstruction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problem &gt; This process is never perfect.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Distortions in MR images can be grouped in two types: </a:t>
            </a:r>
            <a:r>
              <a:rPr lang="en-US" sz="1800" b="1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temporal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and 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spatial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.</a:t>
            </a:r>
          </a:p>
        </p:txBody>
      </p:sp>
      <p:pic>
        <p:nvPicPr>
          <p:cNvPr id="16" name="Picture 2" descr="Resultado de imagen de mri scanner magnetic field">
            <a:extLst>
              <a:ext uri="{FF2B5EF4-FFF2-40B4-BE49-F238E27FC236}">
                <a16:creationId xmlns:a16="http://schemas.microsoft.com/office/drawing/2014/main" id="{2F033044-893A-1147-A554-CAC63A9A83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278" t="460" r="9107" b="-460"/>
          <a:stretch>
            <a:fillRect/>
          </a:stretch>
        </p:blipFill>
        <p:spPr>
          <a:xfrm rot="5400013">
            <a:off x="281836" y="3093351"/>
            <a:ext cx="3052230" cy="208121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7" name="Forma libre: forma 12">
            <a:extLst>
              <a:ext uri="{FF2B5EF4-FFF2-40B4-BE49-F238E27FC236}">
                <a16:creationId xmlns:a16="http://schemas.microsoft.com/office/drawing/2014/main" id="{8D2AB626-C48F-154E-8966-60657F014ADB}"/>
              </a:ext>
            </a:extLst>
          </p:cNvPr>
          <p:cNvSpPr/>
          <p:nvPr/>
        </p:nvSpPr>
        <p:spPr>
          <a:xfrm>
            <a:off x="4342878" y="2941249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472C4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9" name="CustomShape 4">
            <a:extLst>
              <a:ext uri="{FF2B5EF4-FFF2-40B4-BE49-F238E27FC236}">
                <a16:creationId xmlns:a16="http://schemas.microsoft.com/office/drawing/2014/main" id="{012518F2-E52C-0140-B60D-05391B2AD230}"/>
              </a:ext>
            </a:extLst>
          </p:cNvPr>
          <p:cNvSpPr/>
          <p:nvPr/>
        </p:nvSpPr>
        <p:spPr>
          <a:xfrm>
            <a:off x="7586840" y="2569427"/>
            <a:ext cx="2174004" cy="740225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If collecting this entire volume takes 2s (TR=2s), it means that the top slice was acquired ~2 after the bottom one!</a:t>
            </a:r>
          </a:p>
        </p:txBody>
      </p:sp>
      <p:sp>
        <p:nvSpPr>
          <p:cNvPr id="20" name="Rectángulo 23">
            <a:extLst>
              <a:ext uri="{FF2B5EF4-FFF2-40B4-BE49-F238E27FC236}">
                <a16:creationId xmlns:a16="http://schemas.microsoft.com/office/drawing/2014/main" id="{651FA5B2-FB0D-AD4E-BAD6-96B02A656C75}"/>
              </a:ext>
            </a:extLst>
          </p:cNvPr>
          <p:cNvSpPr/>
          <p:nvPr/>
        </p:nvSpPr>
        <p:spPr>
          <a:xfrm>
            <a:off x="6829451" y="3755203"/>
            <a:ext cx="147364" cy="1411897"/>
          </a:xfrm>
          <a:prstGeom prst="rect">
            <a:avLst/>
          </a:prstGeom>
          <a:gradFill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CustomShape 4">
            <a:extLst>
              <a:ext uri="{FF2B5EF4-FFF2-40B4-BE49-F238E27FC236}">
                <a16:creationId xmlns:a16="http://schemas.microsoft.com/office/drawing/2014/main" id="{D2656EFE-A5EF-6B4C-A444-17052A953510}"/>
              </a:ext>
            </a:extLst>
          </p:cNvPr>
          <p:cNvSpPr/>
          <p:nvPr/>
        </p:nvSpPr>
        <p:spPr>
          <a:xfrm rot="5400013">
            <a:off x="6420189" y="4311830"/>
            <a:ext cx="1411897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Acquisition order</a:t>
            </a: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D65CA468-A8CF-7047-AFEF-17654726CE70}"/>
              </a:ext>
            </a:extLst>
          </p:cNvPr>
          <p:cNvSpPr/>
          <p:nvPr/>
        </p:nvSpPr>
        <p:spPr>
          <a:xfrm rot="5400013">
            <a:off x="6543729" y="3739366"/>
            <a:ext cx="37122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</a:p>
        </p:txBody>
      </p:sp>
      <p:sp>
        <p:nvSpPr>
          <p:cNvPr id="23" name="CustomShape 4">
            <a:extLst>
              <a:ext uri="{FF2B5EF4-FFF2-40B4-BE49-F238E27FC236}">
                <a16:creationId xmlns:a16="http://schemas.microsoft.com/office/drawing/2014/main" id="{A9EFDCFA-763E-0A49-ABD8-48E86D10BDD6}"/>
              </a:ext>
            </a:extLst>
          </p:cNvPr>
          <p:cNvSpPr/>
          <p:nvPr/>
        </p:nvSpPr>
        <p:spPr>
          <a:xfrm rot="5400013">
            <a:off x="6475821" y="4906941"/>
            <a:ext cx="49235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TRs</a:t>
            </a:r>
          </a:p>
        </p:txBody>
      </p:sp>
      <p:sp>
        <p:nvSpPr>
          <p:cNvPr id="24" name="CustomShape 4">
            <a:extLst>
              <a:ext uri="{FF2B5EF4-FFF2-40B4-BE49-F238E27FC236}">
                <a16:creationId xmlns:a16="http://schemas.microsoft.com/office/drawing/2014/main" id="{DE42A4DB-15A3-7341-B023-979E8A601D3B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25" name="Flecha: a la derecha 9">
            <a:extLst>
              <a:ext uri="{FF2B5EF4-FFF2-40B4-BE49-F238E27FC236}">
                <a16:creationId xmlns:a16="http://schemas.microsoft.com/office/drawing/2014/main" id="{8B2C3B32-0039-2344-B22E-C29ED3C07623}"/>
              </a:ext>
            </a:extLst>
          </p:cNvPr>
          <p:cNvSpPr/>
          <p:nvPr/>
        </p:nvSpPr>
        <p:spPr>
          <a:xfrm>
            <a:off x="2934783" y="3913330"/>
            <a:ext cx="1234440" cy="266721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Resultado de imagen de 3d cube voxels brain&quot;">
            <a:extLst>
              <a:ext uri="{FF2B5EF4-FFF2-40B4-BE49-F238E27FC236}">
                <a16:creationId xmlns:a16="http://schemas.microsoft.com/office/drawing/2014/main" id="{0516E639-2D05-E148-95B5-5698DAC2EF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7875" b="17049"/>
          <a:stretch>
            <a:fillRect/>
          </a:stretch>
        </p:blipFill>
        <p:spPr>
          <a:xfrm>
            <a:off x="5032975" y="4512106"/>
            <a:ext cx="2222750" cy="3331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 descr="Resultado de imagen de 3d cube voxels brain&quot;">
            <a:extLst>
              <a:ext uri="{FF2B5EF4-FFF2-40B4-BE49-F238E27FC236}">
                <a16:creationId xmlns:a16="http://schemas.microsoft.com/office/drawing/2014/main" id="{B8ACE6DA-CE7A-3346-BB23-D285705A7A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002"/>
          <a:stretch>
            <a:fillRect/>
          </a:stretch>
        </p:blipFill>
        <p:spPr>
          <a:xfrm>
            <a:off x="5213733" y="4859240"/>
            <a:ext cx="2222750" cy="37552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4" descr="Resultado de imagen de 3d cube voxels brain&quot;">
            <a:extLst>
              <a:ext uri="{FF2B5EF4-FFF2-40B4-BE49-F238E27FC236}">
                <a16:creationId xmlns:a16="http://schemas.microsoft.com/office/drawing/2014/main" id="{AC7968A8-3883-1D4F-8014-B2E4D4C5FD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8741"/>
          <a:stretch>
            <a:fillRect/>
          </a:stretch>
        </p:blipFill>
        <p:spPr>
          <a:xfrm>
            <a:off x="4299160" y="2939549"/>
            <a:ext cx="2222750" cy="90988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Forma libre: forma 18">
            <a:extLst>
              <a:ext uri="{FF2B5EF4-FFF2-40B4-BE49-F238E27FC236}">
                <a16:creationId xmlns:a16="http://schemas.microsoft.com/office/drawing/2014/main" id="{DE791095-3CF8-E941-97CC-4256AFE30808}"/>
              </a:ext>
            </a:extLst>
          </p:cNvPr>
          <p:cNvSpPr/>
          <p:nvPr/>
        </p:nvSpPr>
        <p:spPr>
          <a:xfrm>
            <a:off x="5205943" y="4345512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C6AA42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Forma libre: forma 19">
            <a:extLst>
              <a:ext uri="{FF2B5EF4-FFF2-40B4-BE49-F238E27FC236}">
                <a16:creationId xmlns:a16="http://schemas.microsoft.com/office/drawing/2014/main" id="{96D7A713-D223-9F4C-B267-634AE617E30F}"/>
              </a:ext>
            </a:extLst>
          </p:cNvPr>
          <p:cNvSpPr/>
          <p:nvPr/>
        </p:nvSpPr>
        <p:spPr>
          <a:xfrm>
            <a:off x="5030680" y="3927530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84C840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" name="Picture 4" descr="Resultado de imagen de 3d cube voxels brain&quot;">
            <a:extLst>
              <a:ext uri="{FF2B5EF4-FFF2-40B4-BE49-F238E27FC236}">
                <a16:creationId xmlns:a16="http://schemas.microsoft.com/office/drawing/2014/main" id="{2C426389-2F70-8048-8D34-562957FE51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2665" b="32258"/>
          <a:stretch>
            <a:fillRect/>
          </a:stretch>
        </p:blipFill>
        <p:spPr>
          <a:xfrm>
            <a:off x="4832566" y="4154960"/>
            <a:ext cx="2222750" cy="3331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4" descr="Resultado de imagen de 3d cube voxels brain&quot;">
            <a:extLst>
              <a:ext uri="{FF2B5EF4-FFF2-40B4-BE49-F238E27FC236}">
                <a16:creationId xmlns:a16="http://schemas.microsoft.com/office/drawing/2014/main" id="{02503F9C-32F8-E94F-9DC4-91581312BE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6" b="46988"/>
          <a:stretch>
            <a:fillRect/>
          </a:stretch>
        </p:blipFill>
        <p:spPr>
          <a:xfrm>
            <a:off x="4701834" y="3842427"/>
            <a:ext cx="2222750" cy="28453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Forma libre: forma 17">
            <a:extLst>
              <a:ext uri="{FF2B5EF4-FFF2-40B4-BE49-F238E27FC236}">
                <a16:creationId xmlns:a16="http://schemas.microsoft.com/office/drawing/2014/main" id="{0BB94DA5-8F80-304B-98EA-9B1E0EFEDFDD}"/>
              </a:ext>
            </a:extLst>
          </p:cNvPr>
          <p:cNvSpPr/>
          <p:nvPr/>
        </p:nvSpPr>
        <p:spPr>
          <a:xfrm>
            <a:off x="4832566" y="3589468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C687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" name="Forma libre: forma 16">
            <a:extLst>
              <a:ext uri="{FF2B5EF4-FFF2-40B4-BE49-F238E27FC236}">
                <a16:creationId xmlns:a16="http://schemas.microsoft.com/office/drawing/2014/main" id="{B43689B9-6A83-0547-B51E-4F8916CE733D}"/>
              </a:ext>
            </a:extLst>
          </p:cNvPr>
          <p:cNvSpPr/>
          <p:nvPr/>
        </p:nvSpPr>
        <p:spPr>
          <a:xfrm>
            <a:off x="4504900" y="3251414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A7C6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1" name="CustomShape 1">
            <a:extLst>
              <a:ext uri="{FF2B5EF4-FFF2-40B4-BE49-F238E27FC236}">
                <a16:creationId xmlns:a16="http://schemas.microsoft.com/office/drawing/2014/main" id="{0DCEADFE-358B-6440-A8F2-4E734406BC3C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979BEFC-CCEE-784B-B282-E8442999E5F8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32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5" name="CustomShape 5">
            <a:extLst>
              <a:ext uri="{FF2B5EF4-FFF2-40B4-BE49-F238E27FC236}">
                <a16:creationId xmlns:a16="http://schemas.microsoft.com/office/drawing/2014/main" id="{DC11AF80-CB99-3F48-B5DC-A5EE62059B1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6" name="CustomShape 6">
            <a:extLst>
              <a:ext uri="{FF2B5EF4-FFF2-40B4-BE49-F238E27FC236}">
                <a16:creationId xmlns:a16="http://schemas.microsoft.com/office/drawing/2014/main" id="{873A6660-3306-1140-9926-8062C8ECC90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" name="CustomShape 7">
            <a:extLst>
              <a:ext uri="{FF2B5EF4-FFF2-40B4-BE49-F238E27FC236}">
                <a16:creationId xmlns:a16="http://schemas.microsoft.com/office/drawing/2014/main" id="{9B06B755-43BE-8548-A9D6-EAE3B94EBE8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8" name="CustomShape 8">
            <a:extLst>
              <a:ext uri="{FF2B5EF4-FFF2-40B4-BE49-F238E27FC236}">
                <a16:creationId xmlns:a16="http://schemas.microsoft.com/office/drawing/2014/main" id="{27491EFB-AFF0-3C4E-ACCC-AA2C622345A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9" name="CustomShape 4">
            <a:extLst>
              <a:ext uri="{FF2B5EF4-FFF2-40B4-BE49-F238E27FC236}">
                <a16:creationId xmlns:a16="http://schemas.microsoft.com/office/drawing/2014/main" id="{0501BB52-44D7-B54A-A52E-098D96A333B0}"/>
              </a:ext>
            </a:extLst>
          </p:cNvPr>
          <p:cNvSpPr/>
          <p:nvPr/>
        </p:nvSpPr>
        <p:spPr>
          <a:xfrm>
            <a:off x="554967" y="746530"/>
            <a:ext cx="7505678" cy="152140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Why?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MR images as a </a:t>
            </a:r>
            <a:r>
              <a:rPr lang="en-US" sz="1800" b="0" i="1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reconstruction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problem &gt; This process is never perfect.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Distortions in MR images can be grouped in two types: </a:t>
            </a:r>
            <a:r>
              <a:rPr lang="en-US" sz="1800" b="1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temporal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and 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spatial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.</a:t>
            </a:r>
          </a:p>
        </p:txBody>
      </p:sp>
      <p:sp>
        <p:nvSpPr>
          <p:cNvPr id="21" name="Forma libre: forma 12">
            <a:extLst>
              <a:ext uri="{FF2B5EF4-FFF2-40B4-BE49-F238E27FC236}">
                <a16:creationId xmlns:a16="http://schemas.microsoft.com/office/drawing/2014/main" id="{8E06E32E-DA8D-CE46-B15D-0D66CB790307}"/>
              </a:ext>
            </a:extLst>
          </p:cNvPr>
          <p:cNvSpPr/>
          <p:nvPr/>
        </p:nvSpPr>
        <p:spPr>
          <a:xfrm>
            <a:off x="4306786" y="2941249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472C4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Rectángulo 15">
            <a:extLst>
              <a:ext uri="{FF2B5EF4-FFF2-40B4-BE49-F238E27FC236}">
                <a16:creationId xmlns:a16="http://schemas.microsoft.com/office/drawing/2014/main" id="{59974D46-B11C-1743-8F91-AF239378B9E0}"/>
              </a:ext>
            </a:extLst>
          </p:cNvPr>
          <p:cNvSpPr/>
          <p:nvPr/>
        </p:nvSpPr>
        <p:spPr>
          <a:xfrm>
            <a:off x="8035416" y="3755203"/>
            <a:ext cx="147364" cy="1411897"/>
          </a:xfrm>
          <a:prstGeom prst="rect">
            <a:avLst/>
          </a:prstGeom>
          <a:gradFill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3" name="CustomShape 4">
            <a:extLst>
              <a:ext uri="{FF2B5EF4-FFF2-40B4-BE49-F238E27FC236}">
                <a16:creationId xmlns:a16="http://schemas.microsoft.com/office/drawing/2014/main" id="{6975D802-70E3-8D45-9545-5A5990EB66CB}"/>
              </a:ext>
            </a:extLst>
          </p:cNvPr>
          <p:cNvSpPr/>
          <p:nvPr/>
        </p:nvSpPr>
        <p:spPr>
          <a:xfrm rot="5400013">
            <a:off x="7626154" y="4311830"/>
            <a:ext cx="1411897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Acquisition order</a:t>
            </a:r>
          </a:p>
        </p:txBody>
      </p:sp>
      <p:sp>
        <p:nvSpPr>
          <p:cNvPr id="24" name="Flecha: a la derecha 9">
            <a:extLst>
              <a:ext uri="{FF2B5EF4-FFF2-40B4-BE49-F238E27FC236}">
                <a16:creationId xmlns:a16="http://schemas.microsoft.com/office/drawing/2014/main" id="{D05C2F3A-D807-554C-BED6-C502B803564F}"/>
              </a:ext>
            </a:extLst>
          </p:cNvPr>
          <p:cNvSpPr/>
          <p:nvPr/>
        </p:nvSpPr>
        <p:spPr>
          <a:xfrm>
            <a:off x="2934783" y="3913330"/>
            <a:ext cx="1234440" cy="266721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5" name="CustomShape 4">
            <a:extLst>
              <a:ext uri="{FF2B5EF4-FFF2-40B4-BE49-F238E27FC236}">
                <a16:creationId xmlns:a16="http://schemas.microsoft.com/office/drawing/2014/main" id="{045424F8-5610-084D-AEAA-514A0C3E6F42}"/>
              </a:ext>
            </a:extLst>
          </p:cNvPr>
          <p:cNvSpPr/>
          <p:nvPr/>
        </p:nvSpPr>
        <p:spPr>
          <a:xfrm>
            <a:off x="7550748" y="2569427"/>
            <a:ext cx="2174004" cy="740225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If collecting this entire volume takes 2s (TR=2s), it means that the bottom slice was acquired ~2 after the top one!</a:t>
            </a:r>
          </a:p>
        </p:txBody>
      </p:sp>
      <p:sp>
        <p:nvSpPr>
          <p:cNvPr id="26" name="CustomShape 4">
            <a:extLst>
              <a:ext uri="{FF2B5EF4-FFF2-40B4-BE49-F238E27FC236}">
                <a16:creationId xmlns:a16="http://schemas.microsoft.com/office/drawing/2014/main" id="{72C37564-17EC-2F47-8E64-A9151A4E16A3}"/>
              </a:ext>
            </a:extLst>
          </p:cNvPr>
          <p:cNvSpPr/>
          <p:nvPr/>
        </p:nvSpPr>
        <p:spPr>
          <a:xfrm rot="5400013">
            <a:off x="7749703" y="3739366"/>
            <a:ext cx="37122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</a:p>
        </p:txBody>
      </p:sp>
      <p:sp>
        <p:nvSpPr>
          <p:cNvPr id="27" name="CustomShape 4">
            <a:extLst>
              <a:ext uri="{FF2B5EF4-FFF2-40B4-BE49-F238E27FC236}">
                <a16:creationId xmlns:a16="http://schemas.microsoft.com/office/drawing/2014/main" id="{96692ADC-1445-B44C-AE3E-8169097549AD}"/>
              </a:ext>
            </a:extLst>
          </p:cNvPr>
          <p:cNvSpPr/>
          <p:nvPr/>
        </p:nvSpPr>
        <p:spPr>
          <a:xfrm rot="5400013">
            <a:off x="7681795" y="4906941"/>
            <a:ext cx="49235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TRs</a:t>
            </a:r>
          </a:p>
        </p:txBody>
      </p:sp>
      <p:cxnSp>
        <p:nvCxnSpPr>
          <p:cNvPr id="28" name="Conector recto de flecha 29">
            <a:extLst>
              <a:ext uri="{FF2B5EF4-FFF2-40B4-BE49-F238E27FC236}">
                <a16:creationId xmlns:a16="http://schemas.microsoft.com/office/drawing/2014/main" id="{EBEC162D-8190-DF4C-9D3E-10527588E23E}"/>
              </a:ext>
            </a:extLst>
          </p:cNvPr>
          <p:cNvCxnSpPr/>
          <p:nvPr/>
        </p:nvCxnSpPr>
        <p:spPr>
          <a:xfrm>
            <a:off x="4314403" y="5390561"/>
            <a:ext cx="3116577" cy="0"/>
          </a:xfrm>
          <a:prstGeom prst="straightConnector1">
            <a:avLst/>
          </a:prstGeom>
          <a:noFill/>
          <a:ln w="6345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29" name="CustomShape 4">
            <a:extLst>
              <a:ext uri="{FF2B5EF4-FFF2-40B4-BE49-F238E27FC236}">
                <a16:creationId xmlns:a16="http://schemas.microsoft.com/office/drawing/2014/main" id="{F760635F-5FB2-7C46-84D8-02B12B4C7CDF}"/>
              </a:ext>
            </a:extLst>
          </p:cNvPr>
          <p:cNvSpPr/>
          <p:nvPr/>
        </p:nvSpPr>
        <p:spPr>
          <a:xfrm>
            <a:off x="4306786" y="5156073"/>
            <a:ext cx="533396" cy="22806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Time</a:t>
            </a:r>
          </a:p>
        </p:txBody>
      </p:sp>
      <p:sp>
        <p:nvSpPr>
          <p:cNvPr id="30" name="CustomShape 4">
            <a:extLst>
              <a:ext uri="{FF2B5EF4-FFF2-40B4-BE49-F238E27FC236}">
                <a16:creationId xmlns:a16="http://schemas.microsoft.com/office/drawing/2014/main" id="{C8142BEE-ACAD-2E4E-9BDC-63CE5B588DA2}"/>
              </a:ext>
            </a:extLst>
          </p:cNvPr>
          <p:cNvSpPr/>
          <p:nvPr/>
        </p:nvSpPr>
        <p:spPr>
          <a:xfrm>
            <a:off x="4319295" y="5384142"/>
            <a:ext cx="37122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</a:p>
        </p:txBody>
      </p:sp>
      <p:sp>
        <p:nvSpPr>
          <p:cNvPr id="31" name="CustomShape 4">
            <a:extLst>
              <a:ext uri="{FF2B5EF4-FFF2-40B4-BE49-F238E27FC236}">
                <a16:creationId xmlns:a16="http://schemas.microsoft.com/office/drawing/2014/main" id="{55B574FC-389F-2648-88C5-7A76E94579E8}"/>
              </a:ext>
            </a:extLst>
          </p:cNvPr>
          <p:cNvSpPr/>
          <p:nvPr/>
        </p:nvSpPr>
        <p:spPr>
          <a:xfrm>
            <a:off x="7062495" y="5390561"/>
            <a:ext cx="488262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</a:t>
            </a:r>
          </a:p>
        </p:txBody>
      </p:sp>
      <p:sp>
        <p:nvSpPr>
          <p:cNvPr id="32" name="CustomShape 4">
            <a:extLst>
              <a:ext uri="{FF2B5EF4-FFF2-40B4-BE49-F238E27FC236}">
                <a16:creationId xmlns:a16="http://schemas.microsoft.com/office/drawing/2014/main" id="{2AED0861-5C88-7C40-8D84-AF709D56BA3E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33" name="Picture 2" descr="Resultado de imagen de mri scanner magnetic field">
            <a:extLst>
              <a:ext uri="{FF2B5EF4-FFF2-40B4-BE49-F238E27FC236}">
                <a16:creationId xmlns:a16="http://schemas.microsoft.com/office/drawing/2014/main" id="{B9FBF7C7-B306-5149-8095-B7CE8D06489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0278" t="460" r="9107" b="-460"/>
          <a:stretch>
            <a:fillRect/>
          </a:stretch>
        </p:blipFill>
        <p:spPr>
          <a:xfrm rot="5400013">
            <a:off x="281836" y="3093351"/>
            <a:ext cx="3052230" cy="208121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Resultado de imagen de 3d cube voxels brain&quot;">
            <a:extLst>
              <a:ext uri="{FF2B5EF4-FFF2-40B4-BE49-F238E27FC236}">
                <a16:creationId xmlns:a16="http://schemas.microsoft.com/office/drawing/2014/main" id="{25E4AE64-C0FB-C14B-AE84-EE72498651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7875" b="17049"/>
          <a:stretch>
            <a:fillRect/>
          </a:stretch>
        </p:blipFill>
        <p:spPr>
          <a:xfrm>
            <a:off x="1744469" y="4562005"/>
            <a:ext cx="2222750" cy="3331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3" name="Picture 4" descr="Resultado de imagen de 3d cube voxels brain&quot;">
            <a:extLst>
              <a:ext uri="{FF2B5EF4-FFF2-40B4-BE49-F238E27FC236}">
                <a16:creationId xmlns:a16="http://schemas.microsoft.com/office/drawing/2014/main" id="{96D3FF04-EC68-B34E-AE41-E6A7A69373E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3002"/>
          <a:stretch>
            <a:fillRect/>
          </a:stretch>
        </p:blipFill>
        <p:spPr>
          <a:xfrm>
            <a:off x="1925237" y="4909139"/>
            <a:ext cx="2222750" cy="375525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4" name="Picture 4" descr="Resultado de imagen de 3d cube voxels brain&quot;">
            <a:extLst>
              <a:ext uri="{FF2B5EF4-FFF2-40B4-BE49-F238E27FC236}">
                <a16:creationId xmlns:a16="http://schemas.microsoft.com/office/drawing/2014/main" id="{84F534F5-1584-3C48-8EAF-0ED287CF81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8741"/>
          <a:stretch>
            <a:fillRect/>
          </a:stretch>
        </p:blipFill>
        <p:spPr>
          <a:xfrm>
            <a:off x="1010663" y="2989438"/>
            <a:ext cx="2222750" cy="90988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Forma libre: forma 18">
            <a:extLst>
              <a:ext uri="{FF2B5EF4-FFF2-40B4-BE49-F238E27FC236}">
                <a16:creationId xmlns:a16="http://schemas.microsoft.com/office/drawing/2014/main" id="{5EBDCFC5-4CC6-0846-9E34-4638A1C76B13}"/>
              </a:ext>
            </a:extLst>
          </p:cNvPr>
          <p:cNvSpPr/>
          <p:nvPr/>
        </p:nvSpPr>
        <p:spPr>
          <a:xfrm>
            <a:off x="1917437" y="4395411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C6AA42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6" name="Forma libre: forma 19">
            <a:extLst>
              <a:ext uri="{FF2B5EF4-FFF2-40B4-BE49-F238E27FC236}">
                <a16:creationId xmlns:a16="http://schemas.microsoft.com/office/drawing/2014/main" id="{D0FDEE01-E49E-5D48-90E9-D6361969F2BC}"/>
              </a:ext>
            </a:extLst>
          </p:cNvPr>
          <p:cNvSpPr/>
          <p:nvPr/>
        </p:nvSpPr>
        <p:spPr>
          <a:xfrm>
            <a:off x="1742183" y="3977429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84C840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pic>
        <p:nvPicPr>
          <p:cNvPr id="7" name="Picture 4" descr="Resultado de imagen de 3d cube voxels brain&quot;">
            <a:extLst>
              <a:ext uri="{FF2B5EF4-FFF2-40B4-BE49-F238E27FC236}">
                <a16:creationId xmlns:a16="http://schemas.microsoft.com/office/drawing/2014/main" id="{D474B14B-A276-984F-A6DB-29BE8F7A96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2665" b="32258"/>
          <a:stretch>
            <a:fillRect/>
          </a:stretch>
        </p:blipFill>
        <p:spPr>
          <a:xfrm>
            <a:off x="1544060" y="4204850"/>
            <a:ext cx="2222750" cy="33319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Picture 4" descr="Resultado de imagen de 3d cube voxels brain&quot;">
            <a:extLst>
              <a:ext uri="{FF2B5EF4-FFF2-40B4-BE49-F238E27FC236}">
                <a16:creationId xmlns:a16="http://schemas.microsoft.com/office/drawing/2014/main" id="{9DE1B817-2732-4247-8B3F-5AEDBF46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0146" b="46988"/>
          <a:stretch>
            <a:fillRect/>
          </a:stretch>
        </p:blipFill>
        <p:spPr>
          <a:xfrm>
            <a:off x="1413328" y="3892326"/>
            <a:ext cx="2222750" cy="284533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Forma libre: forma 17">
            <a:extLst>
              <a:ext uri="{FF2B5EF4-FFF2-40B4-BE49-F238E27FC236}">
                <a16:creationId xmlns:a16="http://schemas.microsoft.com/office/drawing/2014/main" id="{CEE4A406-69AE-744D-BFC3-88FC7272289A}"/>
              </a:ext>
            </a:extLst>
          </p:cNvPr>
          <p:cNvSpPr/>
          <p:nvPr/>
        </p:nvSpPr>
        <p:spPr>
          <a:xfrm>
            <a:off x="1544060" y="3639366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C687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0" name="Forma libre: forma 16">
            <a:extLst>
              <a:ext uri="{FF2B5EF4-FFF2-40B4-BE49-F238E27FC236}">
                <a16:creationId xmlns:a16="http://schemas.microsoft.com/office/drawing/2014/main" id="{23BCC73A-D389-C045-9DB8-70CE90C7C1E5}"/>
              </a:ext>
            </a:extLst>
          </p:cNvPr>
          <p:cNvSpPr/>
          <p:nvPr/>
        </p:nvSpPr>
        <p:spPr>
          <a:xfrm>
            <a:off x="1216403" y="3301304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A7C6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11" name="CustomShape 1">
            <a:extLst>
              <a:ext uri="{FF2B5EF4-FFF2-40B4-BE49-F238E27FC236}">
                <a16:creationId xmlns:a16="http://schemas.microsoft.com/office/drawing/2014/main" id="{DB6ED4ED-3F66-534C-A5FD-34F07DC5CAC0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939AC9E-9D66-1A4A-BF69-F5EFA7C73C99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33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5" name="CustomShape 5">
            <a:extLst>
              <a:ext uri="{FF2B5EF4-FFF2-40B4-BE49-F238E27FC236}">
                <a16:creationId xmlns:a16="http://schemas.microsoft.com/office/drawing/2014/main" id="{DEC1F12A-AD84-DC4F-84F9-2F79D538772D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6" name="CustomShape 6">
            <a:extLst>
              <a:ext uri="{FF2B5EF4-FFF2-40B4-BE49-F238E27FC236}">
                <a16:creationId xmlns:a16="http://schemas.microsoft.com/office/drawing/2014/main" id="{05B3FA0C-7D83-7B47-BC5C-436DEDCC6A6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7" name="CustomShape 7">
            <a:extLst>
              <a:ext uri="{FF2B5EF4-FFF2-40B4-BE49-F238E27FC236}">
                <a16:creationId xmlns:a16="http://schemas.microsoft.com/office/drawing/2014/main" id="{12EEBBB6-D769-994F-8E97-D92224411708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8" name="CustomShape 8">
            <a:extLst>
              <a:ext uri="{FF2B5EF4-FFF2-40B4-BE49-F238E27FC236}">
                <a16:creationId xmlns:a16="http://schemas.microsoft.com/office/drawing/2014/main" id="{C728EDA4-F155-1345-9216-9006921E7B70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20" name="Forma libre: forma 12">
            <a:extLst>
              <a:ext uri="{FF2B5EF4-FFF2-40B4-BE49-F238E27FC236}">
                <a16:creationId xmlns:a16="http://schemas.microsoft.com/office/drawing/2014/main" id="{9F326F01-8DBD-B543-B10C-D9898BF5681B}"/>
              </a:ext>
            </a:extLst>
          </p:cNvPr>
          <p:cNvSpPr/>
          <p:nvPr/>
        </p:nvSpPr>
        <p:spPr>
          <a:xfrm>
            <a:off x="1018280" y="2991148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472C4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1" name="Rectángulo 15">
            <a:extLst>
              <a:ext uri="{FF2B5EF4-FFF2-40B4-BE49-F238E27FC236}">
                <a16:creationId xmlns:a16="http://schemas.microsoft.com/office/drawing/2014/main" id="{0C15E516-AD77-D946-8770-DB20FCE165F8}"/>
              </a:ext>
            </a:extLst>
          </p:cNvPr>
          <p:cNvSpPr/>
          <p:nvPr/>
        </p:nvSpPr>
        <p:spPr>
          <a:xfrm>
            <a:off x="7927258" y="3746543"/>
            <a:ext cx="147364" cy="1411897"/>
          </a:xfrm>
          <a:prstGeom prst="rect">
            <a:avLst/>
          </a:prstGeom>
          <a:gradFill>
            <a:gsLst>
              <a:gs pos="0">
                <a:srgbClr val="4472C4"/>
              </a:gs>
              <a:gs pos="100000">
                <a:srgbClr val="42C687"/>
              </a:gs>
            </a:gsLst>
            <a:lin ang="5400000"/>
          </a:gra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D76945E8-1091-1843-BD1E-D6C98DAA99C3}"/>
              </a:ext>
            </a:extLst>
          </p:cNvPr>
          <p:cNvSpPr/>
          <p:nvPr/>
        </p:nvSpPr>
        <p:spPr>
          <a:xfrm rot="5400013">
            <a:off x="7517995" y="4303170"/>
            <a:ext cx="1411897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Acquisition order</a:t>
            </a:r>
          </a:p>
        </p:txBody>
      </p:sp>
      <p:sp>
        <p:nvSpPr>
          <p:cNvPr id="23" name="Flecha: a la derecha 9">
            <a:extLst>
              <a:ext uri="{FF2B5EF4-FFF2-40B4-BE49-F238E27FC236}">
                <a16:creationId xmlns:a16="http://schemas.microsoft.com/office/drawing/2014/main" id="{01825C2D-29E2-DF49-BF29-373192D5884C}"/>
              </a:ext>
            </a:extLst>
          </p:cNvPr>
          <p:cNvSpPr/>
          <p:nvPr/>
        </p:nvSpPr>
        <p:spPr>
          <a:xfrm>
            <a:off x="3892212" y="3952777"/>
            <a:ext cx="1234440" cy="266721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24" name="CustomShape 4">
            <a:extLst>
              <a:ext uri="{FF2B5EF4-FFF2-40B4-BE49-F238E27FC236}">
                <a16:creationId xmlns:a16="http://schemas.microsoft.com/office/drawing/2014/main" id="{DED6CA2C-B06D-B64D-9E6D-E978947D5AF4}"/>
              </a:ext>
            </a:extLst>
          </p:cNvPr>
          <p:cNvSpPr/>
          <p:nvPr/>
        </p:nvSpPr>
        <p:spPr>
          <a:xfrm>
            <a:off x="3315710" y="2474576"/>
            <a:ext cx="2217420" cy="301459"/>
          </a:xfrm>
          <a:prstGeom prst="rect">
            <a:avLst/>
          </a:prstGeom>
          <a:noFill/>
          <a:ln w="9528" cap="flat">
            <a:solidFill>
              <a:srgbClr val="000000"/>
            </a:solidFill>
            <a:prstDash val="solid"/>
            <a:miter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Slice time correction</a:t>
            </a:r>
          </a:p>
        </p:txBody>
      </p:sp>
      <p:sp>
        <p:nvSpPr>
          <p:cNvPr id="25" name="CustomShape 4">
            <a:extLst>
              <a:ext uri="{FF2B5EF4-FFF2-40B4-BE49-F238E27FC236}">
                <a16:creationId xmlns:a16="http://schemas.microsoft.com/office/drawing/2014/main" id="{D650C166-8D39-E94F-A093-F13C04004169}"/>
              </a:ext>
            </a:extLst>
          </p:cNvPr>
          <p:cNvSpPr/>
          <p:nvPr/>
        </p:nvSpPr>
        <p:spPr>
          <a:xfrm rot="5400013">
            <a:off x="7641545" y="3730706"/>
            <a:ext cx="37122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</a:p>
        </p:txBody>
      </p:sp>
      <p:sp>
        <p:nvSpPr>
          <p:cNvPr id="26" name="CustomShape 4">
            <a:extLst>
              <a:ext uri="{FF2B5EF4-FFF2-40B4-BE49-F238E27FC236}">
                <a16:creationId xmlns:a16="http://schemas.microsoft.com/office/drawing/2014/main" id="{29EF0D08-193C-9149-96A8-86799C7B4DD9}"/>
              </a:ext>
            </a:extLst>
          </p:cNvPr>
          <p:cNvSpPr/>
          <p:nvPr/>
        </p:nvSpPr>
        <p:spPr>
          <a:xfrm rot="5400013">
            <a:off x="7573637" y="4898281"/>
            <a:ext cx="49235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TRs</a:t>
            </a:r>
          </a:p>
        </p:txBody>
      </p:sp>
      <p:cxnSp>
        <p:nvCxnSpPr>
          <p:cNvPr id="27" name="Conector recto de flecha 34">
            <a:extLst>
              <a:ext uri="{FF2B5EF4-FFF2-40B4-BE49-F238E27FC236}">
                <a16:creationId xmlns:a16="http://schemas.microsoft.com/office/drawing/2014/main" id="{E69AD5DE-C009-AF4C-B3FB-F0E0AC0313EC}"/>
              </a:ext>
            </a:extLst>
          </p:cNvPr>
          <p:cNvCxnSpPr/>
          <p:nvPr/>
        </p:nvCxnSpPr>
        <p:spPr>
          <a:xfrm>
            <a:off x="980671" y="5519153"/>
            <a:ext cx="3116577" cy="0"/>
          </a:xfrm>
          <a:prstGeom prst="straightConnector1">
            <a:avLst/>
          </a:prstGeom>
          <a:noFill/>
          <a:ln w="6345" cap="flat">
            <a:solidFill>
              <a:srgbClr val="000000"/>
            </a:solidFill>
            <a:prstDash val="solid"/>
            <a:miter/>
            <a:tailEnd type="arrow"/>
          </a:ln>
        </p:spPr>
      </p:cxnSp>
      <p:sp>
        <p:nvSpPr>
          <p:cNvPr id="28" name="CustomShape 4">
            <a:extLst>
              <a:ext uri="{FF2B5EF4-FFF2-40B4-BE49-F238E27FC236}">
                <a16:creationId xmlns:a16="http://schemas.microsoft.com/office/drawing/2014/main" id="{1EE11891-3275-C84F-80C0-202A96E64648}"/>
              </a:ext>
            </a:extLst>
          </p:cNvPr>
          <p:cNvSpPr/>
          <p:nvPr/>
        </p:nvSpPr>
        <p:spPr>
          <a:xfrm>
            <a:off x="973054" y="5284665"/>
            <a:ext cx="533396" cy="22806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Time</a:t>
            </a:r>
          </a:p>
        </p:txBody>
      </p:sp>
      <p:sp>
        <p:nvSpPr>
          <p:cNvPr id="29" name="CustomShape 4">
            <a:extLst>
              <a:ext uri="{FF2B5EF4-FFF2-40B4-BE49-F238E27FC236}">
                <a16:creationId xmlns:a16="http://schemas.microsoft.com/office/drawing/2014/main" id="{7DA6A900-0DB5-C742-932E-C9485DB50D30}"/>
              </a:ext>
            </a:extLst>
          </p:cNvPr>
          <p:cNvSpPr/>
          <p:nvPr/>
        </p:nvSpPr>
        <p:spPr>
          <a:xfrm>
            <a:off x="985563" y="5512734"/>
            <a:ext cx="371228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0s</a:t>
            </a:r>
          </a:p>
        </p:txBody>
      </p:sp>
      <p:sp>
        <p:nvSpPr>
          <p:cNvPr id="30" name="CustomShape 4">
            <a:extLst>
              <a:ext uri="{FF2B5EF4-FFF2-40B4-BE49-F238E27FC236}">
                <a16:creationId xmlns:a16="http://schemas.microsoft.com/office/drawing/2014/main" id="{D2F75AF4-E7D2-014A-B94B-451DCA1F89A8}"/>
              </a:ext>
            </a:extLst>
          </p:cNvPr>
          <p:cNvSpPr/>
          <p:nvPr/>
        </p:nvSpPr>
        <p:spPr>
          <a:xfrm>
            <a:off x="3728763" y="5519153"/>
            <a:ext cx="488262" cy="29864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200" b="0" i="0" u="none" strike="noStrike" kern="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TR</a:t>
            </a:r>
            <a:r>
              <a:rPr lang="en-US" sz="12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</a:t>
            </a:r>
          </a:p>
        </p:txBody>
      </p:sp>
      <p:pic>
        <p:nvPicPr>
          <p:cNvPr id="31" name="Picture 4" descr="Resultado de imagen de 3d cube voxels brain&quot;">
            <a:extLst>
              <a:ext uri="{FF2B5EF4-FFF2-40B4-BE49-F238E27FC236}">
                <a16:creationId xmlns:a16="http://schemas.microsoft.com/office/drawing/2014/main" id="{81050544-2C88-B04F-B891-588A468DFE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416041" y="2995126"/>
            <a:ext cx="2222750" cy="220373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2" name="Forma libre: forma 39">
            <a:extLst>
              <a:ext uri="{FF2B5EF4-FFF2-40B4-BE49-F238E27FC236}">
                <a16:creationId xmlns:a16="http://schemas.microsoft.com/office/drawing/2014/main" id="{A73EABD6-F3F2-8E41-AB36-E7718E297F7C}"/>
              </a:ext>
            </a:extLst>
          </p:cNvPr>
          <p:cNvSpPr/>
          <p:nvPr/>
        </p:nvSpPr>
        <p:spPr>
          <a:xfrm>
            <a:off x="5423667" y="4340135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C6AA42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3" name="Forma libre: forma 40">
            <a:extLst>
              <a:ext uri="{FF2B5EF4-FFF2-40B4-BE49-F238E27FC236}">
                <a16:creationId xmlns:a16="http://schemas.microsoft.com/office/drawing/2014/main" id="{B470D7F0-973A-B04E-B7A3-8A5251B26427}"/>
              </a:ext>
            </a:extLst>
          </p:cNvPr>
          <p:cNvSpPr/>
          <p:nvPr/>
        </p:nvSpPr>
        <p:spPr>
          <a:xfrm>
            <a:off x="5416041" y="3983117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84C840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4" name="Forma libre: forma 41">
            <a:extLst>
              <a:ext uri="{FF2B5EF4-FFF2-40B4-BE49-F238E27FC236}">
                <a16:creationId xmlns:a16="http://schemas.microsoft.com/office/drawing/2014/main" id="{55B6CFD8-4673-2F41-BB2E-7FFD1FE03E88}"/>
              </a:ext>
            </a:extLst>
          </p:cNvPr>
          <p:cNvSpPr/>
          <p:nvPr/>
        </p:nvSpPr>
        <p:spPr>
          <a:xfrm>
            <a:off x="5408424" y="3645054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C687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5" name="Forma libre: forma 42">
            <a:extLst>
              <a:ext uri="{FF2B5EF4-FFF2-40B4-BE49-F238E27FC236}">
                <a16:creationId xmlns:a16="http://schemas.microsoft.com/office/drawing/2014/main" id="{984153AE-C658-344C-BDF1-295C92967176}"/>
              </a:ext>
            </a:extLst>
          </p:cNvPr>
          <p:cNvSpPr/>
          <p:nvPr/>
        </p:nvSpPr>
        <p:spPr>
          <a:xfrm>
            <a:off x="5408424" y="3306991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2A7C6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6" name="Forma libre: forma 43">
            <a:extLst>
              <a:ext uri="{FF2B5EF4-FFF2-40B4-BE49-F238E27FC236}">
                <a16:creationId xmlns:a16="http://schemas.microsoft.com/office/drawing/2014/main" id="{A53CD95B-4B40-8440-BA12-5EB2420E1592}"/>
              </a:ext>
            </a:extLst>
          </p:cNvPr>
          <p:cNvSpPr/>
          <p:nvPr/>
        </p:nvSpPr>
        <p:spPr>
          <a:xfrm>
            <a:off x="5423667" y="2996836"/>
            <a:ext cx="2217420" cy="88255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217420"/>
              <a:gd name="f7" fmla="val 882549"/>
              <a:gd name="f8" fmla="val 533400"/>
              <a:gd name="f9" fmla="val 874912"/>
              <a:gd name="f10" fmla="val 558800"/>
              <a:gd name="f11" fmla="val 877452"/>
              <a:gd name="f12" fmla="val 640050"/>
              <a:gd name="f13" fmla="val 869101"/>
              <a:gd name="f14" fmla="val 693420"/>
              <a:gd name="f15" fmla="val 867292"/>
              <a:gd name="f16" fmla="val 998545"/>
              <a:gd name="f17" fmla="val 856949"/>
              <a:gd name="f18" fmla="val 890754"/>
              <a:gd name="f19" fmla="val 890414"/>
              <a:gd name="f20" fmla="val 1005840"/>
              <a:gd name="f21" fmla="val 852052"/>
              <a:gd name="f22" fmla="val 1539240"/>
              <a:gd name="f23" fmla="val 1805940"/>
              <a:gd name="f24" fmla="val 1826260"/>
              <a:gd name="f25" fmla="val 1846422"/>
              <a:gd name="f26" fmla="val 882532"/>
              <a:gd name="f27" fmla="val 1866900"/>
              <a:gd name="f28" fmla="val 2080673"/>
              <a:gd name="f29" fmla="val 2055840"/>
              <a:gd name="f30" fmla="val 883679"/>
              <a:gd name="f31" fmla="val 2186940"/>
              <a:gd name="f32" fmla="val 2207260"/>
              <a:gd name="f33" fmla="val 874065"/>
              <a:gd name="f34" fmla="val 885919"/>
              <a:gd name="f35" fmla="val 758038"/>
              <a:gd name="f36" fmla="val 2216831"/>
              <a:gd name="f37" fmla="val 663863"/>
              <a:gd name="f38" fmla="val 2209800"/>
              <a:gd name="f39" fmla="val 570112"/>
              <a:gd name="f40" fmla="val 2207798"/>
              <a:gd name="f41" fmla="val 543421"/>
              <a:gd name="f42" fmla="val 2187730"/>
              <a:gd name="f43" fmla="val 547647"/>
              <a:gd name="f44" fmla="val 2171700"/>
              <a:gd name="f45" fmla="val 539632"/>
              <a:gd name="f46" fmla="val 2163509"/>
              <a:gd name="f47" fmla="val 535536"/>
              <a:gd name="f48" fmla="val 2156460"/>
              <a:gd name="f49" fmla="val 529472"/>
              <a:gd name="f50" fmla="val 2148840"/>
              <a:gd name="f51" fmla="val 524392"/>
              <a:gd name="f52" fmla="val 2108200"/>
              <a:gd name="f53" fmla="val 463432"/>
              <a:gd name="f54" fmla="val 2161540"/>
              <a:gd name="f55" fmla="val 537092"/>
              <a:gd name="f56" fmla="val 2110740"/>
              <a:gd name="f57" fmla="val 486292"/>
              <a:gd name="f58" fmla="val 2104264"/>
              <a:gd name="f59" fmla="val 479816"/>
              <a:gd name="f60" fmla="val 2102392"/>
              <a:gd name="f61" fmla="val 469463"/>
              <a:gd name="f62" fmla="val 2095500"/>
              <a:gd name="f63" fmla="val 2081716"/>
              <a:gd name="f64" fmla="val 451371"/>
              <a:gd name="f65" fmla="val 2065020"/>
              <a:gd name="f66" fmla="val 443112"/>
              <a:gd name="f67" fmla="val 2049780"/>
              <a:gd name="f68" fmla="val 432952"/>
              <a:gd name="f69" fmla="val 2026920"/>
              <a:gd name="f70" fmla="val 417712"/>
              <a:gd name="f71" fmla="val 2004060"/>
              <a:gd name="f72" fmla="val 402472"/>
              <a:gd name="f73" fmla="val 1981456"/>
              <a:gd name="f74" fmla="val 334659"/>
              <a:gd name="f75" fmla="val 2024084"/>
              <a:gd name="f76" fmla="val 446951"/>
              <a:gd name="f77" fmla="val 1950720"/>
              <a:gd name="f78" fmla="val 349132"/>
              <a:gd name="f79" fmla="val 1906913"/>
              <a:gd name="f80" fmla="val 290723"/>
              <a:gd name="f81" fmla="val 1949569"/>
              <a:gd name="f82" fmla="val 340553"/>
              <a:gd name="f83" fmla="val 1905000"/>
              <a:gd name="f84" fmla="val 303412"/>
              <a:gd name="f85" fmla="val 1846328"/>
              <a:gd name="f86" fmla="val 254519"/>
              <a:gd name="f87" fmla="val 1916037"/>
              <a:gd name="f88" fmla="val 303150"/>
              <a:gd name="f89" fmla="val 1859280"/>
              <a:gd name="f90" fmla="val 265312"/>
              <a:gd name="f91" fmla="val 1842655"/>
              <a:gd name="f92" fmla="val 215436"/>
              <a:gd name="f93" fmla="val 1865745"/>
              <a:gd name="f94" fmla="val 264388"/>
              <a:gd name="f95" fmla="val 1828800"/>
              <a:gd name="f96" fmla="val 234832"/>
              <a:gd name="f97" fmla="val 1821649"/>
              <a:gd name="f98" fmla="val 229111"/>
              <a:gd name="f99" fmla="val 1819644"/>
              <a:gd name="f100" fmla="val 218817"/>
              <a:gd name="f101" fmla="val 1813560"/>
              <a:gd name="f102" fmla="val 211972"/>
              <a:gd name="f103" fmla="val 1799241"/>
              <a:gd name="f104" fmla="val 195863"/>
              <a:gd name="f105" fmla="val 1779795"/>
              <a:gd name="f106" fmla="val 184185"/>
              <a:gd name="f107" fmla="val 1767840"/>
              <a:gd name="f108" fmla="val 166252"/>
              <a:gd name="f109" fmla="val 1737360"/>
              <a:gd name="f110" fmla="val 120532"/>
              <a:gd name="f111" fmla="val 1732280"/>
              <a:gd name="f112" fmla="val 112912"/>
              <a:gd name="f113" fmla="val 1730808"/>
              <a:gd name="f114" fmla="val 100568"/>
              <a:gd name="f115" fmla="val 1722120"/>
              <a:gd name="f116" fmla="val 97672"/>
              <a:gd name="f117" fmla="val 1698471"/>
              <a:gd name="f118" fmla="val 89789"/>
              <a:gd name="f119" fmla="val 1692320"/>
              <a:gd name="f120" fmla="val 88936"/>
              <a:gd name="f121" fmla="val 1668780"/>
              <a:gd name="f122" fmla="val 74812"/>
              <a:gd name="f123" fmla="val 1653074"/>
              <a:gd name="f124" fmla="val 65388"/>
              <a:gd name="f125" fmla="val 1640436"/>
              <a:gd name="f126" fmla="val 50124"/>
              <a:gd name="f127" fmla="val 1623060"/>
              <a:gd name="f128" fmla="val 44332"/>
              <a:gd name="f129" fmla="val 1554480"/>
              <a:gd name="f130" fmla="val 21472"/>
              <a:gd name="f131" fmla="val 1531620"/>
              <a:gd name="f132" fmla="val 13852"/>
              <a:gd name="f133" fmla="val 1508760"/>
              <a:gd name="f134" fmla="val 6232"/>
              <a:gd name="f135" fmla="val 1348506"/>
              <a:gd name="f136" fmla="val 32941"/>
              <a:gd name="f137" fmla="val 1526361"/>
              <a:gd name="f138" fmla="val 5514"/>
              <a:gd name="f139" fmla="val 1135380"/>
              <a:gd name="f140" fmla="val 1119943"/>
              <a:gd name="f141" fmla="val 22102"/>
              <a:gd name="f142" fmla="val 1104900"/>
              <a:gd name="f143" fmla="val 26552"/>
              <a:gd name="f144" fmla="val 1089660"/>
              <a:gd name="f145" fmla="val 29092"/>
              <a:gd name="f146" fmla="val 883920"/>
              <a:gd name="f147" fmla="val 257510"/>
              <a:gd name="f148" fmla="val 10083"/>
              <a:gd name="f149" fmla="val 457851"/>
              <a:gd name="f150" fmla="val -20547"/>
              <a:gd name="f151" fmla="val 205740"/>
              <a:gd name="f152" fmla="val 202382"/>
              <a:gd name="f153" fmla="val 21285"/>
              <a:gd name="f154" fmla="val 54395"/>
              <a:gd name="f155" fmla="val 4070"/>
              <a:gd name="f156" fmla="val 15240"/>
              <a:gd name="f157" fmla="val 6871"/>
              <a:gd name="f158" fmla="val 25191"/>
              <a:gd name="f159" fmla="val 5080"/>
              <a:gd name="f160" fmla="val 36712"/>
              <a:gd name="f161" fmla="val 43676"/>
              <a:gd name="f162" fmla="val 109846"/>
              <a:gd name="f163" fmla="val -8688"/>
              <a:gd name="f164" fmla="val 26956"/>
              <a:gd name="f165" fmla="val 22860"/>
              <a:gd name="f166" fmla="val 90052"/>
              <a:gd name="f167" fmla="val 98243"/>
              <a:gd name="f168" fmla="val 33020"/>
              <a:gd name="f169" fmla="val 105292"/>
              <a:gd name="f170" fmla="val 38100"/>
              <a:gd name="f171" fmla="val 35560"/>
              <a:gd name="f172" fmla="val 125612"/>
              <a:gd name="f173" fmla="val 30480"/>
              <a:gd name="f174" fmla="val 138060"/>
              <a:gd name="f175" fmla="val 151012"/>
              <a:gd name="f176" fmla="val 206950"/>
              <a:gd name="f177" fmla="val 28267"/>
              <a:gd name="f178" fmla="val 263585"/>
              <a:gd name="f179" fmla="val 318652"/>
              <a:gd name="f180" fmla="val 43244"/>
              <a:gd name="f181" fmla="val 347460"/>
              <a:gd name="f182" fmla="val 88836"/>
              <a:gd name="f183" fmla="val 386364"/>
              <a:gd name="f184" fmla="val 114300"/>
              <a:gd name="f185" fmla="val 394852"/>
              <a:gd name="f186" fmla="val 121920"/>
              <a:gd name="f187" fmla="val 397392"/>
              <a:gd name="f188" fmla="val 129976"/>
              <a:gd name="f189" fmla="val 398880"/>
              <a:gd name="f190" fmla="val 137160"/>
              <a:gd name="f191" fmla="val 145351"/>
              <a:gd name="f192" fmla="val 406568"/>
              <a:gd name="f193" fmla="val 152400"/>
              <a:gd name="f194" fmla="val 412632"/>
              <a:gd name="f195" fmla="val 160020"/>
              <a:gd name="f196" fmla="val 168673"/>
              <a:gd name="f197" fmla="val 430692"/>
              <a:gd name="f198" fmla="val 188668"/>
              <a:gd name="f199" fmla="val 461600"/>
              <a:gd name="f200" fmla="val 198120"/>
              <a:gd name="f201" fmla="val 471052"/>
              <a:gd name="f202" fmla="val 204596"/>
              <a:gd name="f203" fmla="val 477528"/>
              <a:gd name="f204" fmla="val 213360"/>
              <a:gd name="f205" fmla="val 481212"/>
              <a:gd name="f206" fmla="val 220980"/>
              <a:gd name="f207" fmla="val 241300"/>
              <a:gd name="f208" fmla="val 547252"/>
              <a:gd name="f209" fmla="val 210820"/>
              <a:gd name="f210" fmla="val 476132"/>
              <a:gd name="f211" fmla="val 251460"/>
              <a:gd name="f212" fmla="val 516772"/>
              <a:gd name="f213" fmla="val 257140"/>
              <a:gd name="f214" fmla="val 522452"/>
              <a:gd name="f215" fmla="val 253400"/>
              <a:gd name="f216" fmla="val 533952"/>
              <a:gd name="f217" fmla="val 259080"/>
              <a:gd name="f218" fmla="val 264760"/>
              <a:gd name="f219" fmla="val 545312"/>
              <a:gd name="f220" fmla="val 274756"/>
              <a:gd name="f221" fmla="val 543660"/>
              <a:gd name="f222" fmla="val 281940"/>
              <a:gd name="f223" fmla="val 290131"/>
              <a:gd name="f224" fmla="val 551348"/>
              <a:gd name="f225" fmla="val 297180"/>
              <a:gd name="f226" fmla="val 557412"/>
              <a:gd name="f227" fmla="val 304800"/>
              <a:gd name="f228" fmla="val 562492"/>
              <a:gd name="f229" fmla="val 319635"/>
              <a:gd name="f230" fmla="val 606996"/>
              <a:gd name="f231" fmla="val 300813"/>
              <a:gd name="f232" fmla="val 566125"/>
              <a:gd name="f233" fmla="val 335280"/>
              <a:gd name="f234" fmla="val 600592"/>
              <a:gd name="f235" fmla="val 341756"/>
              <a:gd name="f236" fmla="val 607068"/>
              <a:gd name="f237" fmla="val 344044"/>
              <a:gd name="f238" fmla="val 616976"/>
              <a:gd name="f239" fmla="val 350520"/>
              <a:gd name="f240" fmla="val 623452"/>
              <a:gd name="f241" fmla="val 356996"/>
              <a:gd name="f242" fmla="val 629928"/>
              <a:gd name="f243" fmla="val 366345"/>
              <a:gd name="f244" fmla="val 632829"/>
              <a:gd name="f245" fmla="val 373380"/>
              <a:gd name="f246" fmla="val 638692"/>
              <a:gd name="f247" fmla="val 432052"/>
              <a:gd name="f248" fmla="val 687585"/>
              <a:gd name="f249" fmla="val 362343"/>
              <a:gd name="f250" fmla="val 638954"/>
              <a:gd name="f251" fmla="val 419100"/>
              <a:gd name="f252" fmla="val 676792"/>
              <a:gd name="f253" fmla="val 433673"/>
              <a:gd name="f254" fmla="val 720511"/>
              <a:gd name="f255" fmla="val 416284"/>
              <a:gd name="f256" fmla="val 679703"/>
              <a:gd name="f257" fmla="val 449580"/>
              <a:gd name="f258" fmla="val 722512"/>
              <a:gd name="f259" fmla="val 497449"/>
              <a:gd name="f260" fmla="val 784058"/>
              <a:gd name="f261" fmla="val 458665"/>
              <a:gd name="f262" fmla="val 753969"/>
              <a:gd name="f263" fmla="val 502920"/>
              <a:gd name="f264" fmla="val 783472"/>
              <a:gd name="f265" fmla="val 510861"/>
              <a:gd name="f266" fmla="val 807294"/>
              <a:gd name="f267" fmla="val 518561"/>
              <a:gd name="f268" fmla="val 837080"/>
              <a:gd name="f269" fmla="val 541020"/>
              <a:gd name="f270" fmla="val 565993"/>
              <a:gd name="f271" fmla="val 868701"/>
              <a:gd name="f272" fmla="val 508000"/>
              <a:gd name="f273" fmla="val 872372"/>
              <a:gd name="f274" fmla="+- 0 0 -90"/>
              <a:gd name="f275" fmla="*/ f3 1 2217420"/>
              <a:gd name="f276" fmla="*/ f4 1 882549"/>
              <a:gd name="f277" fmla="val f5"/>
              <a:gd name="f278" fmla="val f6"/>
              <a:gd name="f279" fmla="val f7"/>
              <a:gd name="f280" fmla="*/ f274 f0 1"/>
              <a:gd name="f281" fmla="+- f279 0 f277"/>
              <a:gd name="f282" fmla="+- f278 0 f277"/>
              <a:gd name="f283" fmla="*/ f280 1 f2"/>
              <a:gd name="f284" fmla="*/ f282 1 2217420"/>
              <a:gd name="f285" fmla="*/ f281 1 882549"/>
              <a:gd name="f286" fmla="*/ 533400 f282 1"/>
              <a:gd name="f287" fmla="*/ 874912 f281 1"/>
              <a:gd name="f288" fmla="*/ 693420 f282 1"/>
              <a:gd name="f289" fmla="*/ 867292 f281 1"/>
              <a:gd name="f290" fmla="*/ 1005840 f282 1"/>
              <a:gd name="f291" fmla="*/ 852052 f281 1"/>
              <a:gd name="f292" fmla="*/ 1539240 f282 1"/>
              <a:gd name="f293" fmla="*/ 1805940 f282 1"/>
              <a:gd name="f294" fmla="*/ 1866900 f282 1"/>
              <a:gd name="f295" fmla="*/ 882532 f281 1"/>
              <a:gd name="f296" fmla="*/ 2186940 f282 1"/>
              <a:gd name="f297" fmla="*/ 2217420 f282 1"/>
              <a:gd name="f298" fmla="*/ 2209800 f282 1"/>
              <a:gd name="f299" fmla="*/ 570112 f281 1"/>
              <a:gd name="f300" fmla="*/ 2171700 f282 1"/>
              <a:gd name="f301" fmla="*/ 539632 f281 1"/>
              <a:gd name="f302" fmla="*/ 2148840 f282 1"/>
              <a:gd name="f303" fmla="*/ 524392 f281 1"/>
              <a:gd name="f304" fmla="*/ 2110740 f282 1"/>
              <a:gd name="f305" fmla="*/ 486292 f281 1"/>
              <a:gd name="f306" fmla="*/ 2095500 f282 1"/>
              <a:gd name="f307" fmla="*/ 463432 f281 1"/>
              <a:gd name="f308" fmla="*/ 2049780 f282 1"/>
              <a:gd name="f309" fmla="*/ 432952 f281 1"/>
              <a:gd name="f310" fmla="*/ 2026920 f282 1"/>
              <a:gd name="f311" fmla="*/ 417712 f281 1"/>
              <a:gd name="f312" fmla="*/ 2004060 f282 1"/>
              <a:gd name="f313" fmla="*/ 402472 f281 1"/>
              <a:gd name="f314" fmla="*/ 1950720 f282 1"/>
              <a:gd name="f315" fmla="*/ 349132 f281 1"/>
              <a:gd name="f316" fmla="*/ 1905000 f282 1"/>
              <a:gd name="f317" fmla="*/ 303412 f281 1"/>
              <a:gd name="f318" fmla="*/ 1859280 f282 1"/>
              <a:gd name="f319" fmla="*/ 265312 f281 1"/>
              <a:gd name="f320" fmla="*/ 1828800 f282 1"/>
              <a:gd name="f321" fmla="*/ 234832 f281 1"/>
              <a:gd name="f322" fmla="*/ 1813560 f282 1"/>
              <a:gd name="f323" fmla="*/ 211972 f281 1"/>
              <a:gd name="f324" fmla="*/ 1767840 f282 1"/>
              <a:gd name="f325" fmla="*/ 166252 f281 1"/>
              <a:gd name="f326" fmla="*/ 1737360 f282 1"/>
              <a:gd name="f327" fmla="*/ 120532 f281 1"/>
              <a:gd name="f328" fmla="*/ 1722120 f282 1"/>
              <a:gd name="f329" fmla="*/ 97672 f281 1"/>
              <a:gd name="f330" fmla="*/ 1668780 f282 1"/>
              <a:gd name="f331" fmla="*/ 74812 f281 1"/>
              <a:gd name="f332" fmla="*/ 1623060 f282 1"/>
              <a:gd name="f333" fmla="*/ 44332 f281 1"/>
              <a:gd name="f334" fmla="*/ 1554480 f282 1"/>
              <a:gd name="f335" fmla="*/ 21472 f281 1"/>
              <a:gd name="f336" fmla="*/ 1531620 f282 1"/>
              <a:gd name="f337" fmla="*/ 13852 f281 1"/>
              <a:gd name="f338" fmla="*/ 1508760 f282 1"/>
              <a:gd name="f339" fmla="*/ 6232 f281 1"/>
              <a:gd name="f340" fmla="*/ 1135380 f282 1"/>
              <a:gd name="f341" fmla="*/ 1089660 f282 1"/>
              <a:gd name="f342" fmla="*/ 29092 f281 1"/>
              <a:gd name="f343" fmla="*/ 883920 f282 1"/>
              <a:gd name="f344" fmla="*/ 205740 f282 1"/>
              <a:gd name="f345" fmla="*/ 15240 f282 1"/>
              <a:gd name="f346" fmla="*/ 0 f282 1"/>
              <a:gd name="f347" fmla="*/ 22860 f282 1"/>
              <a:gd name="f348" fmla="*/ 90052 f281 1"/>
              <a:gd name="f349" fmla="*/ 38100 f282 1"/>
              <a:gd name="f350" fmla="*/ 112912 f281 1"/>
              <a:gd name="f351" fmla="*/ 30480 f282 1"/>
              <a:gd name="f352" fmla="*/ 151012 f281 1"/>
              <a:gd name="f353" fmla="*/ 318652 f281 1"/>
              <a:gd name="f354" fmla="*/ 114300 f282 1"/>
              <a:gd name="f355" fmla="*/ 394852 f281 1"/>
              <a:gd name="f356" fmla="*/ 137160 f282 1"/>
              <a:gd name="f357" fmla="*/ 160020 f282 1"/>
              <a:gd name="f358" fmla="*/ 198120 f282 1"/>
              <a:gd name="f359" fmla="*/ 471052 f281 1"/>
              <a:gd name="f360" fmla="*/ 220980 f282 1"/>
              <a:gd name="f361" fmla="*/ 251460 f282 1"/>
              <a:gd name="f362" fmla="*/ 516772 f281 1"/>
              <a:gd name="f363" fmla="*/ 259080 f282 1"/>
              <a:gd name="f364" fmla="*/ 281940 f282 1"/>
              <a:gd name="f365" fmla="*/ 547252 f281 1"/>
              <a:gd name="f366" fmla="*/ 304800 f282 1"/>
              <a:gd name="f367" fmla="*/ 562492 f281 1"/>
              <a:gd name="f368" fmla="*/ 335280 f282 1"/>
              <a:gd name="f369" fmla="*/ 600592 f281 1"/>
              <a:gd name="f370" fmla="*/ 350520 f282 1"/>
              <a:gd name="f371" fmla="*/ 623452 f281 1"/>
              <a:gd name="f372" fmla="*/ 373380 f282 1"/>
              <a:gd name="f373" fmla="*/ 638692 f281 1"/>
              <a:gd name="f374" fmla="*/ 419100 f282 1"/>
              <a:gd name="f375" fmla="*/ 676792 f281 1"/>
              <a:gd name="f376" fmla="*/ 449580 f282 1"/>
              <a:gd name="f377" fmla="*/ 722512 f281 1"/>
              <a:gd name="f378" fmla="*/ 502920 f282 1"/>
              <a:gd name="f379" fmla="*/ 783472 f281 1"/>
              <a:gd name="f380" fmla="*/ 541020 f282 1"/>
              <a:gd name="f381" fmla="+- f283 0 f1"/>
              <a:gd name="f382" fmla="*/ f286 1 2217420"/>
              <a:gd name="f383" fmla="*/ f287 1 882549"/>
              <a:gd name="f384" fmla="*/ f288 1 2217420"/>
              <a:gd name="f385" fmla="*/ f289 1 882549"/>
              <a:gd name="f386" fmla="*/ f290 1 2217420"/>
              <a:gd name="f387" fmla="*/ f291 1 882549"/>
              <a:gd name="f388" fmla="*/ f292 1 2217420"/>
              <a:gd name="f389" fmla="*/ f293 1 2217420"/>
              <a:gd name="f390" fmla="*/ f294 1 2217420"/>
              <a:gd name="f391" fmla="*/ f295 1 882549"/>
              <a:gd name="f392" fmla="*/ f296 1 2217420"/>
              <a:gd name="f393" fmla="*/ f297 1 2217420"/>
              <a:gd name="f394" fmla="*/ f298 1 2217420"/>
              <a:gd name="f395" fmla="*/ f299 1 882549"/>
              <a:gd name="f396" fmla="*/ f300 1 2217420"/>
              <a:gd name="f397" fmla="*/ f301 1 882549"/>
              <a:gd name="f398" fmla="*/ f302 1 2217420"/>
              <a:gd name="f399" fmla="*/ f303 1 882549"/>
              <a:gd name="f400" fmla="*/ f304 1 2217420"/>
              <a:gd name="f401" fmla="*/ f305 1 882549"/>
              <a:gd name="f402" fmla="*/ f306 1 2217420"/>
              <a:gd name="f403" fmla="*/ f307 1 882549"/>
              <a:gd name="f404" fmla="*/ f308 1 2217420"/>
              <a:gd name="f405" fmla="*/ f309 1 882549"/>
              <a:gd name="f406" fmla="*/ f310 1 2217420"/>
              <a:gd name="f407" fmla="*/ f311 1 882549"/>
              <a:gd name="f408" fmla="*/ f312 1 2217420"/>
              <a:gd name="f409" fmla="*/ f313 1 882549"/>
              <a:gd name="f410" fmla="*/ f314 1 2217420"/>
              <a:gd name="f411" fmla="*/ f315 1 882549"/>
              <a:gd name="f412" fmla="*/ f316 1 2217420"/>
              <a:gd name="f413" fmla="*/ f317 1 882549"/>
              <a:gd name="f414" fmla="*/ f318 1 2217420"/>
              <a:gd name="f415" fmla="*/ f319 1 882549"/>
              <a:gd name="f416" fmla="*/ f320 1 2217420"/>
              <a:gd name="f417" fmla="*/ f321 1 882549"/>
              <a:gd name="f418" fmla="*/ f322 1 2217420"/>
              <a:gd name="f419" fmla="*/ f323 1 882549"/>
              <a:gd name="f420" fmla="*/ f324 1 2217420"/>
              <a:gd name="f421" fmla="*/ f325 1 882549"/>
              <a:gd name="f422" fmla="*/ f326 1 2217420"/>
              <a:gd name="f423" fmla="*/ f327 1 882549"/>
              <a:gd name="f424" fmla="*/ f328 1 2217420"/>
              <a:gd name="f425" fmla="*/ f329 1 882549"/>
              <a:gd name="f426" fmla="*/ f330 1 2217420"/>
              <a:gd name="f427" fmla="*/ f331 1 882549"/>
              <a:gd name="f428" fmla="*/ f332 1 2217420"/>
              <a:gd name="f429" fmla="*/ f333 1 882549"/>
              <a:gd name="f430" fmla="*/ f334 1 2217420"/>
              <a:gd name="f431" fmla="*/ f335 1 882549"/>
              <a:gd name="f432" fmla="*/ f336 1 2217420"/>
              <a:gd name="f433" fmla="*/ f337 1 882549"/>
              <a:gd name="f434" fmla="*/ f338 1 2217420"/>
              <a:gd name="f435" fmla="*/ f339 1 882549"/>
              <a:gd name="f436" fmla="*/ f340 1 2217420"/>
              <a:gd name="f437" fmla="*/ f341 1 2217420"/>
              <a:gd name="f438" fmla="*/ f342 1 882549"/>
              <a:gd name="f439" fmla="*/ f343 1 2217420"/>
              <a:gd name="f440" fmla="*/ f344 1 2217420"/>
              <a:gd name="f441" fmla="*/ f345 1 2217420"/>
              <a:gd name="f442" fmla="*/ f346 1 2217420"/>
              <a:gd name="f443" fmla="*/ f347 1 2217420"/>
              <a:gd name="f444" fmla="*/ f348 1 882549"/>
              <a:gd name="f445" fmla="*/ f349 1 2217420"/>
              <a:gd name="f446" fmla="*/ f350 1 882549"/>
              <a:gd name="f447" fmla="*/ f351 1 2217420"/>
              <a:gd name="f448" fmla="*/ f352 1 882549"/>
              <a:gd name="f449" fmla="*/ f353 1 882549"/>
              <a:gd name="f450" fmla="*/ f354 1 2217420"/>
              <a:gd name="f451" fmla="*/ f355 1 882549"/>
              <a:gd name="f452" fmla="*/ f356 1 2217420"/>
              <a:gd name="f453" fmla="*/ f357 1 2217420"/>
              <a:gd name="f454" fmla="*/ f358 1 2217420"/>
              <a:gd name="f455" fmla="*/ f359 1 882549"/>
              <a:gd name="f456" fmla="*/ f360 1 2217420"/>
              <a:gd name="f457" fmla="*/ f361 1 2217420"/>
              <a:gd name="f458" fmla="*/ f362 1 882549"/>
              <a:gd name="f459" fmla="*/ f363 1 2217420"/>
              <a:gd name="f460" fmla="*/ f364 1 2217420"/>
              <a:gd name="f461" fmla="*/ f365 1 882549"/>
              <a:gd name="f462" fmla="*/ f366 1 2217420"/>
              <a:gd name="f463" fmla="*/ f367 1 882549"/>
              <a:gd name="f464" fmla="*/ f368 1 2217420"/>
              <a:gd name="f465" fmla="*/ f369 1 882549"/>
              <a:gd name="f466" fmla="*/ f370 1 2217420"/>
              <a:gd name="f467" fmla="*/ f371 1 882549"/>
              <a:gd name="f468" fmla="*/ f372 1 2217420"/>
              <a:gd name="f469" fmla="*/ f373 1 882549"/>
              <a:gd name="f470" fmla="*/ f374 1 2217420"/>
              <a:gd name="f471" fmla="*/ f375 1 882549"/>
              <a:gd name="f472" fmla="*/ f376 1 2217420"/>
              <a:gd name="f473" fmla="*/ f377 1 882549"/>
              <a:gd name="f474" fmla="*/ f378 1 2217420"/>
              <a:gd name="f475" fmla="*/ f379 1 882549"/>
              <a:gd name="f476" fmla="*/ f380 1 2217420"/>
              <a:gd name="f477" fmla="*/ f277 1 f284"/>
              <a:gd name="f478" fmla="*/ f278 1 f284"/>
              <a:gd name="f479" fmla="*/ f277 1 f285"/>
              <a:gd name="f480" fmla="*/ f279 1 f285"/>
              <a:gd name="f481" fmla="*/ f382 1 f284"/>
              <a:gd name="f482" fmla="*/ f383 1 f285"/>
              <a:gd name="f483" fmla="*/ f384 1 f284"/>
              <a:gd name="f484" fmla="*/ f385 1 f285"/>
              <a:gd name="f485" fmla="*/ f386 1 f284"/>
              <a:gd name="f486" fmla="*/ f387 1 f285"/>
              <a:gd name="f487" fmla="*/ f388 1 f284"/>
              <a:gd name="f488" fmla="*/ f389 1 f284"/>
              <a:gd name="f489" fmla="*/ f390 1 f284"/>
              <a:gd name="f490" fmla="*/ f391 1 f285"/>
              <a:gd name="f491" fmla="*/ f392 1 f284"/>
              <a:gd name="f492" fmla="*/ f393 1 f284"/>
              <a:gd name="f493" fmla="*/ f394 1 f284"/>
              <a:gd name="f494" fmla="*/ f395 1 f285"/>
              <a:gd name="f495" fmla="*/ f396 1 f284"/>
              <a:gd name="f496" fmla="*/ f397 1 f285"/>
              <a:gd name="f497" fmla="*/ f398 1 f284"/>
              <a:gd name="f498" fmla="*/ f399 1 f285"/>
              <a:gd name="f499" fmla="*/ f400 1 f284"/>
              <a:gd name="f500" fmla="*/ f401 1 f285"/>
              <a:gd name="f501" fmla="*/ f402 1 f284"/>
              <a:gd name="f502" fmla="*/ f403 1 f285"/>
              <a:gd name="f503" fmla="*/ f404 1 f284"/>
              <a:gd name="f504" fmla="*/ f405 1 f285"/>
              <a:gd name="f505" fmla="*/ f406 1 f284"/>
              <a:gd name="f506" fmla="*/ f407 1 f285"/>
              <a:gd name="f507" fmla="*/ f408 1 f284"/>
              <a:gd name="f508" fmla="*/ f409 1 f285"/>
              <a:gd name="f509" fmla="*/ f410 1 f284"/>
              <a:gd name="f510" fmla="*/ f411 1 f285"/>
              <a:gd name="f511" fmla="*/ f412 1 f284"/>
              <a:gd name="f512" fmla="*/ f413 1 f285"/>
              <a:gd name="f513" fmla="*/ f414 1 f284"/>
              <a:gd name="f514" fmla="*/ f415 1 f285"/>
              <a:gd name="f515" fmla="*/ f416 1 f284"/>
              <a:gd name="f516" fmla="*/ f417 1 f285"/>
              <a:gd name="f517" fmla="*/ f418 1 f284"/>
              <a:gd name="f518" fmla="*/ f419 1 f285"/>
              <a:gd name="f519" fmla="*/ f420 1 f284"/>
              <a:gd name="f520" fmla="*/ f421 1 f285"/>
              <a:gd name="f521" fmla="*/ f422 1 f284"/>
              <a:gd name="f522" fmla="*/ f423 1 f285"/>
              <a:gd name="f523" fmla="*/ f424 1 f284"/>
              <a:gd name="f524" fmla="*/ f425 1 f285"/>
              <a:gd name="f525" fmla="*/ f426 1 f284"/>
              <a:gd name="f526" fmla="*/ f427 1 f285"/>
              <a:gd name="f527" fmla="*/ f428 1 f284"/>
              <a:gd name="f528" fmla="*/ f429 1 f285"/>
              <a:gd name="f529" fmla="*/ f430 1 f284"/>
              <a:gd name="f530" fmla="*/ f431 1 f285"/>
              <a:gd name="f531" fmla="*/ f432 1 f284"/>
              <a:gd name="f532" fmla="*/ f433 1 f285"/>
              <a:gd name="f533" fmla="*/ f434 1 f284"/>
              <a:gd name="f534" fmla="*/ f435 1 f285"/>
              <a:gd name="f535" fmla="*/ f436 1 f284"/>
              <a:gd name="f536" fmla="*/ f437 1 f284"/>
              <a:gd name="f537" fmla="*/ f438 1 f285"/>
              <a:gd name="f538" fmla="*/ f439 1 f284"/>
              <a:gd name="f539" fmla="*/ f440 1 f284"/>
              <a:gd name="f540" fmla="*/ f441 1 f284"/>
              <a:gd name="f541" fmla="*/ f442 1 f284"/>
              <a:gd name="f542" fmla="*/ f443 1 f284"/>
              <a:gd name="f543" fmla="*/ f444 1 f285"/>
              <a:gd name="f544" fmla="*/ f445 1 f284"/>
              <a:gd name="f545" fmla="*/ f446 1 f285"/>
              <a:gd name="f546" fmla="*/ f447 1 f284"/>
              <a:gd name="f547" fmla="*/ f448 1 f285"/>
              <a:gd name="f548" fmla="*/ f449 1 f285"/>
              <a:gd name="f549" fmla="*/ f450 1 f284"/>
              <a:gd name="f550" fmla="*/ f451 1 f285"/>
              <a:gd name="f551" fmla="*/ f452 1 f284"/>
              <a:gd name="f552" fmla="*/ f453 1 f284"/>
              <a:gd name="f553" fmla="*/ f454 1 f284"/>
              <a:gd name="f554" fmla="*/ f455 1 f285"/>
              <a:gd name="f555" fmla="*/ f456 1 f284"/>
              <a:gd name="f556" fmla="*/ f457 1 f284"/>
              <a:gd name="f557" fmla="*/ f458 1 f285"/>
              <a:gd name="f558" fmla="*/ f459 1 f284"/>
              <a:gd name="f559" fmla="*/ f460 1 f284"/>
              <a:gd name="f560" fmla="*/ f461 1 f285"/>
              <a:gd name="f561" fmla="*/ f462 1 f284"/>
              <a:gd name="f562" fmla="*/ f463 1 f285"/>
              <a:gd name="f563" fmla="*/ f464 1 f284"/>
              <a:gd name="f564" fmla="*/ f465 1 f285"/>
              <a:gd name="f565" fmla="*/ f466 1 f284"/>
              <a:gd name="f566" fmla="*/ f467 1 f285"/>
              <a:gd name="f567" fmla="*/ f468 1 f284"/>
              <a:gd name="f568" fmla="*/ f469 1 f285"/>
              <a:gd name="f569" fmla="*/ f470 1 f284"/>
              <a:gd name="f570" fmla="*/ f471 1 f285"/>
              <a:gd name="f571" fmla="*/ f472 1 f284"/>
              <a:gd name="f572" fmla="*/ f473 1 f285"/>
              <a:gd name="f573" fmla="*/ f474 1 f284"/>
              <a:gd name="f574" fmla="*/ f475 1 f285"/>
              <a:gd name="f575" fmla="*/ f476 1 f284"/>
              <a:gd name="f576" fmla="*/ f477 f275 1"/>
              <a:gd name="f577" fmla="*/ f478 f275 1"/>
              <a:gd name="f578" fmla="*/ f480 f276 1"/>
              <a:gd name="f579" fmla="*/ f479 f276 1"/>
              <a:gd name="f580" fmla="*/ f481 f275 1"/>
              <a:gd name="f581" fmla="*/ f482 f276 1"/>
              <a:gd name="f582" fmla="*/ f483 f275 1"/>
              <a:gd name="f583" fmla="*/ f484 f276 1"/>
              <a:gd name="f584" fmla="*/ f485 f275 1"/>
              <a:gd name="f585" fmla="*/ f486 f276 1"/>
              <a:gd name="f586" fmla="*/ f487 f275 1"/>
              <a:gd name="f587" fmla="*/ f488 f275 1"/>
              <a:gd name="f588" fmla="*/ f489 f275 1"/>
              <a:gd name="f589" fmla="*/ f490 f276 1"/>
              <a:gd name="f590" fmla="*/ f491 f275 1"/>
              <a:gd name="f591" fmla="*/ f492 f275 1"/>
              <a:gd name="f592" fmla="*/ f493 f275 1"/>
              <a:gd name="f593" fmla="*/ f494 f276 1"/>
              <a:gd name="f594" fmla="*/ f495 f275 1"/>
              <a:gd name="f595" fmla="*/ f496 f276 1"/>
              <a:gd name="f596" fmla="*/ f497 f275 1"/>
              <a:gd name="f597" fmla="*/ f498 f276 1"/>
              <a:gd name="f598" fmla="*/ f499 f275 1"/>
              <a:gd name="f599" fmla="*/ f500 f276 1"/>
              <a:gd name="f600" fmla="*/ f501 f275 1"/>
              <a:gd name="f601" fmla="*/ f502 f276 1"/>
              <a:gd name="f602" fmla="*/ f503 f275 1"/>
              <a:gd name="f603" fmla="*/ f504 f276 1"/>
              <a:gd name="f604" fmla="*/ f505 f275 1"/>
              <a:gd name="f605" fmla="*/ f506 f276 1"/>
              <a:gd name="f606" fmla="*/ f507 f275 1"/>
              <a:gd name="f607" fmla="*/ f508 f276 1"/>
              <a:gd name="f608" fmla="*/ f509 f275 1"/>
              <a:gd name="f609" fmla="*/ f510 f276 1"/>
              <a:gd name="f610" fmla="*/ f511 f275 1"/>
              <a:gd name="f611" fmla="*/ f512 f276 1"/>
              <a:gd name="f612" fmla="*/ f513 f275 1"/>
              <a:gd name="f613" fmla="*/ f514 f276 1"/>
              <a:gd name="f614" fmla="*/ f515 f275 1"/>
              <a:gd name="f615" fmla="*/ f516 f276 1"/>
              <a:gd name="f616" fmla="*/ f517 f275 1"/>
              <a:gd name="f617" fmla="*/ f518 f276 1"/>
              <a:gd name="f618" fmla="*/ f519 f275 1"/>
              <a:gd name="f619" fmla="*/ f520 f276 1"/>
              <a:gd name="f620" fmla="*/ f521 f275 1"/>
              <a:gd name="f621" fmla="*/ f522 f276 1"/>
              <a:gd name="f622" fmla="*/ f523 f275 1"/>
              <a:gd name="f623" fmla="*/ f524 f276 1"/>
              <a:gd name="f624" fmla="*/ f525 f275 1"/>
              <a:gd name="f625" fmla="*/ f526 f276 1"/>
              <a:gd name="f626" fmla="*/ f527 f275 1"/>
              <a:gd name="f627" fmla="*/ f528 f276 1"/>
              <a:gd name="f628" fmla="*/ f529 f275 1"/>
              <a:gd name="f629" fmla="*/ f530 f276 1"/>
              <a:gd name="f630" fmla="*/ f531 f275 1"/>
              <a:gd name="f631" fmla="*/ f532 f276 1"/>
              <a:gd name="f632" fmla="*/ f533 f275 1"/>
              <a:gd name="f633" fmla="*/ f534 f276 1"/>
              <a:gd name="f634" fmla="*/ f535 f275 1"/>
              <a:gd name="f635" fmla="*/ f536 f275 1"/>
              <a:gd name="f636" fmla="*/ f537 f276 1"/>
              <a:gd name="f637" fmla="*/ f538 f275 1"/>
              <a:gd name="f638" fmla="*/ f539 f275 1"/>
              <a:gd name="f639" fmla="*/ f540 f275 1"/>
              <a:gd name="f640" fmla="*/ f541 f275 1"/>
              <a:gd name="f641" fmla="*/ f542 f275 1"/>
              <a:gd name="f642" fmla="*/ f543 f276 1"/>
              <a:gd name="f643" fmla="*/ f544 f275 1"/>
              <a:gd name="f644" fmla="*/ f545 f276 1"/>
              <a:gd name="f645" fmla="*/ f546 f275 1"/>
              <a:gd name="f646" fmla="*/ f547 f276 1"/>
              <a:gd name="f647" fmla="*/ f548 f276 1"/>
              <a:gd name="f648" fmla="*/ f549 f275 1"/>
              <a:gd name="f649" fmla="*/ f550 f276 1"/>
              <a:gd name="f650" fmla="*/ f551 f275 1"/>
              <a:gd name="f651" fmla="*/ f552 f275 1"/>
              <a:gd name="f652" fmla="*/ f553 f275 1"/>
              <a:gd name="f653" fmla="*/ f554 f276 1"/>
              <a:gd name="f654" fmla="*/ f555 f275 1"/>
              <a:gd name="f655" fmla="*/ f556 f275 1"/>
              <a:gd name="f656" fmla="*/ f557 f276 1"/>
              <a:gd name="f657" fmla="*/ f558 f275 1"/>
              <a:gd name="f658" fmla="*/ f559 f275 1"/>
              <a:gd name="f659" fmla="*/ f560 f276 1"/>
              <a:gd name="f660" fmla="*/ f561 f275 1"/>
              <a:gd name="f661" fmla="*/ f562 f276 1"/>
              <a:gd name="f662" fmla="*/ f563 f275 1"/>
              <a:gd name="f663" fmla="*/ f564 f276 1"/>
              <a:gd name="f664" fmla="*/ f565 f275 1"/>
              <a:gd name="f665" fmla="*/ f566 f276 1"/>
              <a:gd name="f666" fmla="*/ f567 f275 1"/>
              <a:gd name="f667" fmla="*/ f568 f276 1"/>
              <a:gd name="f668" fmla="*/ f569 f275 1"/>
              <a:gd name="f669" fmla="*/ f570 f276 1"/>
              <a:gd name="f670" fmla="*/ f571 f275 1"/>
              <a:gd name="f671" fmla="*/ f572 f276 1"/>
              <a:gd name="f672" fmla="*/ f573 f275 1"/>
              <a:gd name="f673" fmla="*/ f574 f276 1"/>
              <a:gd name="f674" fmla="*/ f575 f27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81">
                <a:pos x="f580" y="f581"/>
              </a:cxn>
              <a:cxn ang="f381">
                <a:pos x="f582" y="f583"/>
              </a:cxn>
              <a:cxn ang="f381">
                <a:pos x="f584" y="f585"/>
              </a:cxn>
              <a:cxn ang="f381">
                <a:pos x="f586" y="f583"/>
              </a:cxn>
              <a:cxn ang="f381">
                <a:pos x="f587" y="f581"/>
              </a:cxn>
              <a:cxn ang="f381">
                <a:pos x="f588" y="f589"/>
              </a:cxn>
              <a:cxn ang="f381">
                <a:pos x="f590" y="f583"/>
              </a:cxn>
              <a:cxn ang="f381">
                <a:pos x="f591" y="f585"/>
              </a:cxn>
              <a:cxn ang="f381">
                <a:pos x="f592" y="f593"/>
              </a:cxn>
              <a:cxn ang="f381">
                <a:pos x="f594" y="f595"/>
              </a:cxn>
              <a:cxn ang="f381">
                <a:pos x="f596" y="f597"/>
              </a:cxn>
              <a:cxn ang="f381">
                <a:pos x="f598" y="f599"/>
              </a:cxn>
              <a:cxn ang="f381">
                <a:pos x="f600" y="f601"/>
              </a:cxn>
              <a:cxn ang="f381">
                <a:pos x="f602" y="f603"/>
              </a:cxn>
              <a:cxn ang="f381">
                <a:pos x="f604" y="f605"/>
              </a:cxn>
              <a:cxn ang="f381">
                <a:pos x="f606" y="f607"/>
              </a:cxn>
              <a:cxn ang="f381">
                <a:pos x="f608" y="f609"/>
              </a:cxn>
              <a:cxn ang="f381">
                <a:pos x="f610" y="f611"/>
              </a:cxn>
              <a:cxn ang="f381">
                <a:pos x="f612" y="f613"/>
              </a:cxn>
              <a:cxn ang="f381">
                <a:pos x="f614" y="f615"/>
              </a:cxn>
              <a:cxn ang="f381">
                <a:pos x="f616" y="f617"/>
              </a:cxn>
              <a:cxn ang="f381">
                <a:pos x="f618" y="f619"/>
              </a:cxn>
              <a:cxn ang="f381">
                <a:pos x="f620" y="f621"/>
              </a:cxn>
              <a:cxn ang="f381">
                <a:pos x="f622" y="f623"/>
              </a:cxn>
              <a:cxn ang="f381">
                <a:pos x="f624" y="f625"/>
              </a:cxn>
              <a:cxn ang="f381">
                <a:pos x="f626" y="f627"/>
              </a:cxn>
              <a:cxn ang="f381">
                <a:pos x="f628" y="f629"/>
              </a:cxn>
              <a:cxn ang="f381">
                <a:pos x="f630" y="f631"/>
              </a:cxn>
              <a:cxn ang="f381">
                <a:pos x="f632" y="f633"/>
              </a:cxn>
              <a:cxn ang="f381">
                <a:pos x="f634" y="f629"/>
              </a:cxn>
              <a:cxn ang="f381">
                <a:pos x="f635" y="f636"/>
              </a:cxn>
              <a:cxn ang="f381">
                <a:pos x="f637" y="f629"/>
              </a:cxn>
              <a:cxn ang="f381">
                <a:pos x="f638" y="f629"/>
              </a:cxn>
              <a:cxn ang="f381">
                <a:pos x="f639" y="f629"/>
              </a:cxn>
              <a:cxn ang="f381">
                <a:pos x="f640" y="f627"/>
              </a:cxn>
              <a:cxn ang="f381">
                <a:pos x="f641" y="f642"/>
              </a:cxn>
              <a:cxn ang="f381">
                <a:pos x="f643" y="f644"/>
              </a:cxn>
              <a:cxn ang="f381">
                <a:pos x="f645" y="f646"/>
              </a:cxn>
              <a:cxn ang="f381">
                <a:pos x="f643" y="f647"/>
              </a:cxn>
              <a:cxn ang="f381">
                <a:pos x="f648" y="f649"/>
              </a:cxn>
              <a:cxn ang="f381">
                <a:pos x="f650" y="f607"/>
              </a:cxn>
              <a:cxn ang="f381">
                <a:pos x="f651" y="f605"/>
              </a:cxn>
              <a:cxn ang="f381">
                <a:pos x="f652" y="f653"/>
              </a:cxn>
              <a:cxn ang="f381">
                <a:pos x="f654" y="f599"/>
              </a:cxn>
              <a:cxn ang="f381">
                <a:pos x="f655" y="f656"/>
              </a:cxn>
              <a:cxn ang="f381">
                <a:pos x="f657" y="f595"/>
              </a:cxn>
              <a:cxn ang="f381">
                <a:pos x="f658" y="f659"/>
              </a:cxn>
              <a:cxn ang="f381">
                <a:pos x="f660" y="f661"/>
              </a:cxn>
              <a:cxn ang="f381">
                <a:pos x="f662" y="f663"/>
              </a:cxn>
              <a:cxn ang="f381">
                <a:pos x="f664" y="f665"/>
              </a:cxn>
              <a:cxn ang="f381">
                <a:pos x="f666" y="f667"/>
              </a:cxn>
              <a:cxn ang="f381">
                <a:pos x="f668" y="f669"/>
              </a:cxn>
              <a:cxn ang="f381">
                <a:pos x="f670" y="f671"/>
              </a:cxn>
              <a:cxn ang="f381">
                <a:pos x="f672" y="f673"/>
              </a:cxn>
              <a:cxn ang="f381">
                <a:pos x="f674" y="f585"/>
              </a:cxn>
              <a:cxn ang="f381">
                <a:pos x="f580" y="f581"/>
              </a:cxn>
            </a:cxnLst>
            <a:rect l="f576" t="f579" r="f577" b="f578"/>
            <a:pathLst>
              <a:path w="2217420" h="882549">
                <a:moveTo>
                  <a:pt x="f8" y="f9"/>
                </a:moveTo>
                <a:cubicBezTo>
                  <a:pt x="f10" y="f11"/>
                  <a:pt x="f12" y="f13"/>
                  <a:pt x="f14" y="f15"/>
                </a:cubicBezTo>
                <a:cubicBezTo>
                  <a:pt x="f16" y="f17"/>
                  <a:pt x="f18" y="f19"/>
                  <a:pt x="f20" y="f21"/>
                </a:cubicBezTo>
                <a:lnTo>
                  <a:pt x="f22" y="f15"/>
                </a:lnTo>
                <a:lnTo>
                  <a:pt x="f23" y="f9"/>
                </a:lnTo>
                <a:cubicBezTo>
                  <a:pt x="f24" y="f11"/>
                  <a:pt x="f25" y="f26"/>
                  <a:pt x="f27" y="f26"/>
                </a:cubicBezTo>
                <a:cubicBezTo>
                  <a:pt x="f28" y="f26"/>
                  <a:pt x="f29" y="f30"/>
                  <a:pt x="f31" y="f15"/>
                </a:cubicBezTo>
                <a:cubicBezTo>
                  <a:pt x="f32" y="f33"/>
                  <a:pt x="f6" y="f34"/>
                  <a:pt x="f6" y="f21"/>
                </a:cubicBezTo>
                <a:cubicBezTo>
                  <a:pt x="f6" y="f35"/>
                  <a:pt x="f36" y="f37"/>
                  <a:pt x="f38" y="f39"/>
                </a:cubicBezTo>
                <a:cubicBezTo>
                  <a:pt x="f40" y="f41"/>
                  <a:pt x="f42" y="f43"/>
                  <a:pt x="f44" y="f45"/>
                </a:cubicBezTo>
                <a:cubicBezTo>
                  <a:pt x="f46" y="f47"/>
                  <a:pt x="f48" y="f49"/>
                  <a:pt x="f50" y="f51"/>
                </a:cubicBezTo>
                <a:cubicBezTo>
                  <a:pt x="f52" y="f53"/>
                  <a:pt x="f54" y="f55"/>
                  <a:pt x="f56" y="f57"/>
                </a:cubicBezTo>
                <a:cubicBezTo>
                  <a:pt x="f58" y="f59"/>
                  <a:pt x="f60" y="f61"/>
                  <a:pt x="f62" y="f53"/>
                </a:cubicBezTo>
                <a:cubicBezTo>
                  <a:pt x="f63" y="f64"/>
                  <a:pt x="f65" y="f66"/>
                  <a:pt x="f67" y="f68"/>
                </a:cubicBezTo>
                <a:lnTo>
                  <a:pt x="f69" y="f70"/>
                </a:lnTo>
                <a:lnTo>
                  <a:pt x="f71" y="f72"/>
                </a:ln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4"/>
                </a:cubicBezTo>
                <a:cubicBezTo>
                  <a:pt x="f85" y="f86"/>
                  <a:pt x="f87" y="f88"/>
                  <a:pt x="f89" y="f90"/>
                </a:cubicBezTo>
                <a:cubicBezTo>
                  <a:pt x="f91" y="f92"/>
                  <a:pt x="f93" y="f94"/>
                  <a:pt x="f95" y="f96"/>
                </a:cubicBez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105" y="f106"/>
                  <a:pt x="f107" y="f108"/>
                </a:cubicBezTo>
                <a:lnTo>
                  <a:pt x="f109" y="f110"/>
                </a:lnTo>
                <a:cubicBezTo>
                  <a:pt x="f111" y="f112"/>
                  <a:pt x="f113" y="f114"/>
                  <a:pt x="f115" y="f116"/>
                </a:cubicBezTo>
                <a:cubicBezTo>
                  <a:pt x="f117" y="f118"/>
                  <a:pt x="f119" y="f120"/>
                  <a:pt x="f121" y="f122"/>
                </a:cubicBezTo>
                <a:cubicBezTo>
                  <a:pt x="f123" y="f124"/>
                  <a:pt x="f125" y="f126"/>
                  <a:pt x="f127" y="f128"/>
                </a:cubicBezTo>
                <a:lnTo>
                  <a:pt x="f129" y="f130"/>
                </a:lnTo>
                <a:lnTo>
                  <a:pt x="f131" y="f132"/>
                </a:lnTo>
                <a:lnTo>
                  <a:pt x="f133" y="f134"/>
                </a:lnTo>
                <a:cubicBezTo>
                  <a:pt x="f135" y="f136"/>
                  <a:pt x="f137" y="f138"/>
                  <a:pt x="f139" y="f130"/>
                </a:cubicBezTo>
                <a:cubicBezTo>
                  <a:pt x="f140" y="f141"/>
                  <a:pt x="f142" y="f143"/>
                  <a:pt x="f144" y="f145"/>
                </a:cubicBezTo>
                <a:lnTo>
                  <a:pt x="f146" y="f130"/>
                </a:lnTo>
                <a:cubicBezTo>
                  <a:pt x="f147" y="f148"/>
                  <a:pt x="f149" y="f150"/>
                  <a:pt x="f151" y="f130"/>
                </a:cubicBezTo>
                <a:cubicBezTo>
                  <a:pt x="f152" y="f153"/>
                  <a:pt x="f154" y="f155"/>
                  <a:pt x="f156" y="f130"/>
                </a:cubicBezTo>
                <a:cubicBezTo>
                  <a:pt x="f157" y="f158"/>
                  <a:pt x="f159" y="f160"/>
                  <a:pt x="f5" y="f128"/>
                </a:cubicBezTo>
                <a:cubicBezTo>
                  <a:pt x="f161" y="f162"/>
                  <a:pt x="f163" y="f164"/>
                  <a:pt x="f165" y="f166"/>
                </a:cubicBezTo>
                <a:cubicBezTo>
                  <a:pt x="f164" y="f167"/>
                  <a:pt x="f168" y="f169"/>
                  <a:pt x="f170" y="f112"/>
                </a:cubicBezTo>
                <a:cubicBezTo>
                  <a:pt x="f171" y="f172"/>
                  <a:pt x="f173" y="f174"/>
                  <a:pt x="f173" y="f175"/>
                </a:cubicBezTo>
                <a:cubicBezTo>
                  <a:pt x="f173" y="f176"/>
                  <a:pt x="f177" y="f178"/>
                  <a:pt x="f170" y="f179"/>
                </a:cubicBezTo>
                <a:cubicBezTo>
                  <a:pt x="f180" y="f181"/>
                  <a:pt x="f182" y="f183"/>
                  <a:pt x="f184" y="f185"/>
                </a:cubicBezTo>
                <a:cubicBezTo>
                  <a:pt x="f186" y="f187"/>
                  <a:pt x="f188" y="f189"/>
                  <a:pt x="f190" y="f72"/>
                </a:cubicBezTo>
                <a:cubicBezTo>
                  <a:pt x="f191" y="f192"/>
                  <a:pt x="f193" y="f194"/>
                  <a:pt x="f195" y="f70"/>
                </a:cubicBezTo>
                <a:cubicBezTo>
                  <a:pt x="f196" y="f197"/>
                  <a:pt x="f198" y="f199"/>
                  <a:pt x="f200" y="f201"/>
                </a:cubicBezTo>
                <a:cubicBezTo>
                  <a:pt x="f202" y="f203"/>
                  <a:pt x="f204" y="f205"/>
                  <a:pt x="f206" y="f57"/>
                </a:cubicBezTo>
                <a:cubicBezTo>
                  <a:pt x="f207" y="f208"/>
                  <a:pt x="f209" y="f210"/>
                  <a:pt x="f211" y="f212"/>
                </a:cubicBezTo>
                <a:cubicBezTo>
                  <a:pt x="f213" y="f214"/>
                  <a:pt x="f215" y="f216"/>
                  <a:pt x="f217" y="f45"/>
                </a:cubicBezTo>
                <a:cubicBezTo>
                  <a:pt x="f218" y="f219"/>
                  <a:pt x="f220" y="f221"/>
                  <a:pt x="f222" y="f208"/>
                </a:cubicBezTo>
                <a:cubicBezTo>
                  <a:pt x="f223" y="f224"/>
                  <a:pt x="f225" y="f226"/>
                  <a:pt x="f227" y="f228"/>
                </a:cubicBezTo>
                <a:cubicBezTo>
                  <a:pt x="f229" y="f230"/>
                  <a:pt x="f231" y="f232"/>
                  <a:pt x="f233" y="f234"/>
                </a:cubicBezTo>
                <a:cubicBezTo>
                  <a:pt x="f235" y="f236"/>
                  <a:pt x="f237" y="f238"/>
                  <a:pt x="f239" y="f240"/>
                </a:cubicBezTo>
                <a:cubicBezTo>
                  <a:pt x="f241" y="f242"/>
                  <a:pt x="f243" y="f244"/>
                  <a:pt x="f245" y="f246"/>
                </a:cubicBezTo>
                <a:cubicBezTo>
                  <a:pt x="f247" y="f248"/>
                  <a:pt x="f249" y="f250"/>
                  <a:pt x="f251" y="f252"/>
                </a:cubicBezTo>
                <a:cubicBezTo>
                  <a:pt x="f253" y="f254"/>
                  <a:pt x="f255" y="f256"/>
                  <a:pt x="f257" y="f258"/>
                </a:cubicBezTo>
                <a:cubicBezTo>
                  <a:pt x="f259" y="f260"/>
                  <a:pt x="f261" y="f262"/>
                  <a:pt x="f263" y="f264"/>
                </a:cubicBezTo>
                <a:cubicBezTo>
                  <a:pt x="f265" y="f266"/>
                  <a:pt x="f267" y="f268"/>
                  <a:pt x="f269" y="f21"/>
                </a:cubicBezTo>
                <a:cubicBezTo>
                  <a:pt x="f270" y="f271"/>
                  <a:pt x="f272" y="f273"/>
                  <a:pt x="f8" y="f9"/>
                </a:cubicBezTo>
                <a:close/>
              </a:path>
            </a:pathLst>
          </a:custGeom>
          <a:solidFill>
            <a:srgbClr val="4472C4">
              <a:alpha val="38824"/>
            </a:srgbClr>
          </a:solidFill>
          <a:ln w="12701" cap="flat">
            <a:solidFill>
              <a:srgbClr val="2F528F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  <p:sp>
        <p:nvSpPr>
          <p:cNvPr id="37" name="CustomShape 4">
            <a:extLst>
              <a:ext uri="{FF2B5EF4-FFF2-40B4-BE49-F238E27FC236}">
                <a16:creationId xmlns:a16="http://schemas.microsoft.com/office/drawing/2014/main" id="{0AC1C631-DBBF-594E-8086-5DF9F25280D6}"/>
              </a:ext>
            </a:extLst>
          </p:cNvPr>
          <p:cNvSpPr/>
          <p:nvPr/>
        </p:nvSpPr>
        <p:spPr>
          <a:xfrm>
            <a:off x="554967" y="746530"/>
            <a:ext cx="7505678" cy="1521406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Why?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MR images as a </a:t>
            </a:r>
            <a:r>
              <a:rPr lang="en-US" sz="1800" b="0" i="1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reconstruction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problem &gt; This process is never perfect.</a:t>
            </a: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0" cap="none" spc="-1" baseline="0" dirty="0">
              <a:solidFill>
                <a:srgbClr val="000000"/>
              </a:solidFill>
              <a:uFillTx/>
              <a:latin typeface="Calibri" pitchFamily="34"/>
              <a:ea typeface="DejaVu Sans"/>
              <a:cs typeface="Calibri" pitchFamily="34"/>
            </a:endParaRPr>
          </a:p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Distortions in MR images can be grouped in two types: </a:t>
            </a:r>
            <a:r>
              <a:rPr lang="en-US" sz="1800" b="1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temporal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 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and </a:t>
            </a:r>
            <a:r>
              <a:rPr lang="en-US" sz="1800" b="0" i="0" u="none" strike="noStrike" kern="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spatial</a:t>
            </a:r>
            <a:r>
              <a:rPr lang="en-US" sz="18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.</a:t>
            </a:r>
          </a:p>
        </p:txBody>
      </p:sp>
      <p:sp>
        <p:nvSpPr>
          <p:cNvPr id="38" name="CustomShape 4">
            <a:extLst>
              <a:ext uri="{FF2B5EF4-FFF2-40B4-BE49-F238E27FC236}">
                <a16:creationId xmlns:a16="http://schemas.microsoft.com/office/drawing/2014/main" id="{68F095A1-F130-FE40-821A-8DD6116C47BE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DCFC03D-5DAF-3843-BC84-B45C465E580B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408F1335-1109-614A-9BB6-745E9674441C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34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A6B6742E-5888-6846-B050-F57C531DCD39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8ADD6140-C5BF-D84D-9BEC-E7649274D3E9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B954F121-96A5-244A-B2E1-CAA3BDBA9BA5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C0297D9C-0DA7-BF44-AD7B-CFBF7E0904A5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4CDE1065-9A4B-7A49-B183-B13BAA4D3228}"/>
              </a:ext>
            </a:extLst>
          </p:cNvPr>
          <p:cNvSpPr/>
          <p:nvPr/>
        </p:nvSpPr>
        <p:spPr>
          <a:xfrm>
            <a:off x="575582" y="742319"/>
            <a:ext cx="7505640" cy="152136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as a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reconstruction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problem &gt; This process is never perfect.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Distortions in MR images can be grouped in two types: </a:t>
            </a:r>
            <a:r>
              <a:rPr lang="en-US" sz="1800" b="0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temporal 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and </a:t>
            </a:r>
            <a:r>
              <a:rPr lang="en-US" sz="1800" b="1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spatial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.</a:t>
            </a: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A799E84C-E28E-DF40-AD06-BD3555654D46}"/>
              </a:ext>
            </a:extLst>
          </p:cNvPr>
          <p:cNvSpPr/>
          <p:nvPr/>
        </p:nvSpPr>
        <p:spPr>
          <a:xfrm>
            <a:off x="713847" y="2581379"/>
            <a:ext cx="3840479" cy="301320"/>
          </a:xfrm>
          <a:prstGeom prst="rect">
            <a:avLst/>
          </a:prstGeom>
          <a:noFill/>
          <a:ln w="9360" cap="flat">
            <a:solidFill>
              <a:srgbClr val="000000"/>
            </a:solidFill>
            <a:prstDash val="solid"/>
            <a:miter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Magnetic field inhomogeneities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2B4107C4-4E62-7042-99F7-EA2A07C06EF6}"/>
              </a:ext>
            </a:extLst>
          </p:cNvPr>
          <p:cNvSpPr txBox="1"/>
          <p:nvPr/>
        </p:nvSpPr>
        <p:spPr>
          <a:xfrm>
            <a:off x="5048280" y="2440508"/>
            <a:ext cx="4845600" cy="988492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algn="l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  <a:defRPr sz="1000"/>
            </a:pP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“</a:t>
            </a:r>
            <a:r>
              <a:rPr lang="en-US" sz="1000" b="0" i="1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Magnetic field inhomogeneities, caused by susceptibility differences at</a:t>
            </a:r>
            <a:r>
              <a:rPr lang="en-US" sz="1000" b="0" i="1" u="sng" strike="noStrike" kern="1200" cap="none" dirty="0">
                <a:ln>
                  <a:noFill/>
                </a:ln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 tissue/air and tissue/bone interfaces</a:t>
            </a:r>
            <a:r>
              <a:rPr lang="en-US" sz="1000" b="0" i="1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result in significant geometric and intensity distortions. The challenge of reducing these field inhomogeneity effects arises from their spatial dependence. </a:t>
            </a:r>
            <a:r>
              <a:rPr lang="en-US" sz="1000" b="0" i="1" u="sng" strike="noStrike" kern="1200" cap="none" dirty="0">
                <a:ln>
                  <a:noFill/>
                </a:ln>
                <a:uFillTx/>
                <a:latin typeface="Liberation Sans" pitchFamily="18"/>
                <a:ea typeface="Noto Sans CJK SC" pitchFamily="2"/>
                <a:cs typeface="Lohit Devanagari" pitchFamily="2"/>
              </a:rPr>
              <a:t>Data from different spatial locations are corrupted to different degrees</a:t>
            </a:r>
            <a:r>
              <a:rPr lang="en-US" sz="1000" b="0" i="1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with the amount of corruption determined by the local magnetic field environment</a:t>
            </a: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.” (</a:t>
            </a:r>
            <a:r>
              <a:rPr lang="en-US" sz="1000" b="0" i="0" u="none" strike="noStrike" kern="1200" cap="none" dirty="0" err="1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Gholipour</a:t>
            </a: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et al., 2011).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B42A3743-E55F-5E4F-9BF6-2E8E07B418A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13847" y="3200400"/>
            <a:ext cx="2060639" cy="30175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222F0643-70CE-A943-9AAD-B3AA6F1F01C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171567" y="4456080"/>
            <a:ext cx="3077640" cy="182088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CustomShape 4">
            <a:extLst>
              <a:ext uri="{FF2B5EF4-FFF2-40B4-BE49-F238E27FC236}">
                <a16:creationId xmlns:a16="http://schemas.microsoft.com/office/drawing/2014/main" id="{13DEC123-67F9-F942-868E-086C754A5034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9E30795-2FB6-AB41-A7B2-DD10C280213D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3890FB65-8D94-904C-BB6E-2AB2D33241AD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35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8E6A73C-7153-3541-B676-0D3044A03E8B}"/>
              </a:ext>
            </a:extLst>
          </p:cNvPr>
          <p:cNvSpPr txBox="1"/>
          <p:nvPr/>
        </p:nvSpPr>
        <p:spPr>
          <a:xfrm>
            <a:off x="4953000" y="2502900"/>
            <a:ext cx="4845600" cy="182088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algn="l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  <a:defRPr sz="1000"/>
            </a:pP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While some minor field inhomogeneity can be corrected by shimming, much of it cannot…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  <a:defRPr sz="1000"/>
            </a:pP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Two main approaches to tackle the resulting distortions: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  <a:defRPr sz="1000"/>
            </a:pPr>
            <a:r>
              <a:rPr lang="en-US" sz="1000" b="1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- Field map</a:t>
            </a: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i.e., acquiring a map of the magnetic field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  <a:tabLst/>
              <a:defRPr sz="1000"/>
            </a:pPr>
            <a:r>
              <a:rPr lang="en-US" sz="1000" b="1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- Blip up – blip down</a:t>
            </a: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i.e., acquiring an image in the inverted phase - encoding direction (Holland, </a:t>
            </a:r>
            <a:r>
              <a:rPr lang="en-US" sz="1000" b="0" i="0" u="none" strike="noStrike" kern="1200" cap="none" dirty="0" err="1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Kuperman</a:t>
            </a:r>
            <a:r>
              <a:rPr lang="en-US" sz="1000" b="0" i="0" u="none" strike="noStrike" kern="1200" cap="none" dirty="0">
                <a:ln>
                  <a:noFill/>
                </a:ln>
                <a:latin typeface="Liberation Sans" pitchFamily="18"/>
                <a:ea typeface="Noto Sans CJK SC" pitchFamily="2"/>
                <a:cs typeface="Lohit Devanagari" pitchFamily="2"/>
              </a:rPr>
              <a:t>, &amp; Dale, (2010).</a:t>
            </a:r>
          </a:p>
        </p:txBody>
      </p:sp>
      <p:sp>
        <p:nvSpPr>
          <p:cNvPr id="16" name="CustomShape 5">
            <a:extLst>
              <a:ext uri="{FF2B5EF4-FFF2-40B4-BE49-F238E27FC236}">
                <a16:creationId xmlns:a16="http://schemas.microsoft.com/office/drawing/2014/main" id="{2ED57BB4-8949-B648-977E-4C924E8C3E21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7" name="CustomShape 6">
            <a:extLst>
              <a:ext uri="{FF2B5EF4-FFF2-40B4-BE49-F238E27FC236}">
                <a16:creationId xmlns:a16="http://schemas.microsoft.com/office/drawing/2014/main" id="{B273C02C-87B3-A94A-A4CE-29D89ACA6A7C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8" name="CustomShape 7">
            <a:extLst>
              <a:ext uri="{FF2B5EF4-FFF2-40B4-BE49-F238E27FC236}">
                <a16:creationId xmlns:a16="http://schemas.microsoft.com/office/drawing/2014/main" id="{4863509D-1248-AF45-903E-34DE0B897B52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9" name="CustomShape 8">
            <a:extLst>
              <a:ext uri="{FF2B5EF4-FFF2-40B4-BE49-F238E27FC236}">
                <a16:creationId xmlns:a16="http://schemas.microsoft.com/office/drawing/2014/main" id="{9F26D502-CA02-2A48-9833-039A160A53C9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0" name="CustomShape 4">
            <a:extLst>
              <a:ext uri="{FF2B5EF4-FFF2-40B4-BE49-F238E27FC236}">
                <a16:creationId xmlns:a16="http://schemas.microsoft.com/office/drawing/2014/main" id="{19D3E05E-DBF5-174A-A2DB-3EF0BD3337F1}"/>
              </a:ext>
            </a:extLst>
          </p:cNvPr>
          <p:cNvSpPr/>
          <p:nvPr/>
        </p:nvSpPr>
        <p:spPr>
          <a:xfrm>
            <a:off x="575582" y="742319"/>
            <a:ext cx="7505640" cy="152136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as a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reconstruction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problem &gt; This process is never perfect.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Distortions in MR images can be grouped in two types: </a:t>
            </a:r>
            <a:r>
              <a:rPr lang="en-US" sz="1800" b="0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temporal 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and </a:t>
            </a:r>
            <a:r>
              <a:rPr lang="en-US" sz="1800" b="1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spatial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.</a:t>
            </a:r>
          </a:p>
        </p:txBody>
      </p:sp>
      <p:sp>
        <p:nvSpPr>
          <p:cNvPr id="21" name="CustomShape 4">
            <a:extLst>
              <a:ext uri="{FF2B5EF4-FFF2-40B4-BE49-F238E27FC236}">
                <a16:creationId xmlns:a16="http://schemas.microsoft.com/office/drawing/2014/main" id="{12684006-2F2E-A841-AB15-43C1F08D974A}"/>
              </a:ext>
            </a:extLst>
          </p:cNvPr>
          <p:cNvSpPr/>
          <p:nvPr/>
        </p:nvSpPr>
        <p:spPr>
          <a:xfrm>
            <a:off x="713847" y="2581379"/>
            <a:ext cx="3840479" cy="301320"/>
          </a:xfrm>
          <a:prstGeom prst="rect">
            <a:avLst/>
          </a:prstGeom>
          <a:noFill/>
          <a:ln w="9360" cap="flat">
            <a:solidFill>
              <a:srgbClr val="000000"/>
            </a:solidFill>
            <a:prstDash val="solid"/>
            <a:miter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Magnetic field inhomogeneities</a:t>
            </a: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0973614D-8AB2-BE45-B5D8-F071B26D7A9E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F34B1C13-1A16-A941-9291-C8D2256B1DF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13847" y="3200400"/>
            <a:ext cx="2060639" cy="30175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9DE03A82-9CA3-B84C-AD37-25A1A09A5205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171567" y="4456080"/>
            <a:ext cx="3077640" cy="182088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FAEA734B-078C-BD47-B134-732CB9ABC4D1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fld id="{A1823C58-8951-8E47-A28F-5ACDE706861D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36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FE5E90B0-00E5-EA41-9B4B-E10E22776C4B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2CAA85DC-A1E6-8B4E-BC8B-E2B000BE6F2D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E40CD453-9E00-D143-9204-CE8D499081F4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24393935-2E6B-8E49-B9B9-6447B284345E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D6F5697-0DB3-7B46-BB3F-1275993E1B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b="57003"/>
          <a:stretch/>
        </p:blipFill>
        <p:spPr>
          <a:xfrm>
            <a:off x="1142647" y="3519376"/>
            <a:ext cx="1327505" cy="191386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69FE5F13-96CC-FA4F-8645-115257C556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/>
            <a:alphaModFix/>
          </a:blip>
          <a:srcRect t="52360" b="7269"/>
          <a:stretch/>
        </p:blipFill>
        <p:spPr>
          <a:xfrm>
            <a:off x="2550786" y="3519376"/>
            <a:ext cx="1372635" cy="191386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FAABC67-B399-F845-B09E-132D51992B8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754879" y="3017520"/>
            <a:ext cx="4114800" cy="29343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CustomShape 5">
            <a:extLst>
              <a:ext uri="{FF2B5EF4-FFF2-40B4-BE49-F238E27FC236}">
                <a16:creationId xmlns:a16="http://schemas.microsoft.com/office/drawing/2014/main" id="{1546353E-147C-B24B-B819-B8D292A78A17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7" name="CustomShape 6">
            <a:extLst>
              <a:ext uri="{FF2B5EF4-FFF2-40B4-BE49-F238E27FC236}">
                <a16:creationId xmlns:a16="http://schemas.microsoft.com/office/drawing/2014/main" id="{F3822299-D2CC-6E45-BE2C-F38353C69E97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8" name="CustomShape 7">
            <a:extLst>
              <a:ext uri="{FF2B5EF4-FFF2-40B4-BE49-F238E27FC236}">
                <a16:creationId xmlns:a16="http://schemas.microsoft.com/office/drawing/2014/main" id="{D5AD2854-CB7F-7449-B51D-20DFD767CE72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9" name="CustomShape 8">
            <a:extLst>
              <a:ext uri="{FF2B5EF4-FFF2-40B4-BE49-F238E27FC236}">
                <a16:creationId xmlns:a16="http://schemas.microsoft.com/office/drawing/2014/main" id="{A465476D-2715-6A41-B6CE-902FC1E9AA9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20" name="CustomShape 4">
            <a:extLst>
              <a:ext uri="{FF2B5EF4-FFF2-40B4-BE49-F238E27FC236}">
                <a16:creationId xmlns:a16="http://schemas.microsoft.com/office/drawing/2014/main" id="{A4155DAE-C0E4-7445-A154-7DCE3829B2C0}"/>
              </a:ext>
            </a:extLst>
          </p:cNvPr>
          <p:cNvSpPr/>
          <p:nvPr/>
        </p:nvSpPr>
        <p:spPr>
          <a:xfrm>
            <a:off x="575582" y="742319"/>
            <a:ext cx="7505640" cy="152136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as a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reconstruction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problem &gt; This process is never perfect.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Distortions in MR images can be grouped in two types: </a:t>
            </a:r>
            <a:r>
              <a:rPr lang="en-US" sz="1800" b="0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temporal 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and </a:t>
            </a:r>
            <a:r>
              <a:rPr lang="en-US" sz="1800" b="1" i="0" u="none" strike="noStrike" kern="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spatial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.</a:t>
            </a:r>
          </a:p>
        </p:txBody>
      </p:sp>
      <p:sp>
        <p:nvSpPr>
          <p:cNvPr id="21" name="CustomShape 4">
            <a:extLst>
              <a:ext uri="{FF2B5EF4-FFF2-40B4-BE49-F238E27FC236}">
                <a16:creationId xmlns:a16="http://schemas.microsoft.com/office/drawing/2014/main" id="{F8B6265F-D9E0-964B-8803-3F1ED6C19974}"/>
              </a:ext>
            </a:extLst>
          </p:cNvPr>
          <p:cNvSpPr/>
          <p:nvPr/>
        </p:nvSpPr>
        <p:spPr>
          <a:xfrm>
            <a:off x="713847" y="2581379"/>
            <a:ext cx="2731481" cy="301320"/>
          </a:xfrm>
          <a:prstGeom prst="rect">
            <a:avLst/>
          </a:prstGeom>
          <a:noFill/>
          <a:ln w="9360" cap="flat">
            <a:solidFill>
              <a:srgbClr val="000000"/>
            </a:solidFill>
            <a:prstDash val="solid"/>
            <a:miter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Intensity inhomogeneities</a:t>
            </a: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72862235-3033-CA4E-BA3B-7ECBC185A385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1530631F-257B-4C46-9502-67A8EC92C422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44CC08FD-6F0D-8B49-A83B-C5FBB0ED532D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37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05483ECB-A0FF-3E42-A28A-7113E48ADF8F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087DF1BD-4249-034A-ABD2-EB847F35453D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439D1EF5-2F80-4848-82FE-F75D3D9792BC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53DAC36A-774B-A24C-ADA0-45AEB3D66AD1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98C10353-BF23-1A46-BB7B-B3DE51CA9502}"/>
              </a:ext>
            </a:extLst>
          </p:cNvPr>
          <p:cNvSpPr/>
          <p:nvPr/>
        </p:nvSpPr>
        <p:spPr>
          <a:xfrm>
            <a:off x="596207" y="731887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Functional MR images are recorded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over time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&gt; Participants move!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A88746E-5005-AA4E-B5F7-1E9AFD4C145C}"/>
              </a:ext>
            </a:extLst>
          </p:cNvPr>
          <p:cNvSpPr txBox="1"/>
          <p:nvPr/>
        </p:nvSpPr>
        <p:spPr>
          <a:xfrm>
            <a:off x="4881960" y="3318119"/>
            <a:ext cx="180720" cy="2325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C09E120E-B4B0-3F43-B69A-DB92872D0BDD}"/>
              </a:ext>
            </a:extLst>
          </p:cNvPr>
          <p:cNvSpPr/>
          <p:nvPr/>
        </p:nvSpPr>
        <p:spPr>
          <a:xfrm>
            <a:off x="910599" y="3803831"/>
            <a:ext cx="3788280" cy="484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Volumes need to be re-aligned!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7F9976C7-90A9-8742-97F5-A51DFE45A5F4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18612" y="4326687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9DAF2C9E-27ED-CC42-87BF-160C2A47323B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770400">
            <a:off x="1045359" y="4492333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4AFDC971-0F81-7344-BF02-6DD454946DBF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20973546">
            <a:off x="1155475" y="4676921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31380DC1-8F18-D54F-B1E0-AF4DF318C5D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1980600">
            <a:off x="1354214" y="4895005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ACECBA13-0023-6E47-992F-969174E0F63A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27600">
            <a:off x="3418596" y="4329954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9" name="Imagen 18">
            <a:extLst>
              <a:ext uri="{FF2B5EF4-FFF2-40B4-BE49-F238E27FC236}">
                <a16:creationId xmlns:a16="http://schemas.microsoft.com/office/drawing/2014/main" id="{89467CE6-206C-C14B-A0A3-6FDC19EE47C0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27600">
            <a:off x="3596436" y="4512833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6BE5DD0F-ADB4-CA4B-9F21-4F7C083D48D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27600">
            <a:off x="3784356" y="4624794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Imagen 20">
            <a:extLst>
              <a:ext uri="{FF2B5EF4-FFF2-40B4-BE49-F238E27FC236}">
                <a16:creationId xmlns:a16="http://schemas.microsoft.com/office/drawing/2014/main" id="{7E9EE5B0-40B6-894B-9AEA-CB081243987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27600">
            <a:off x="3967236" y="4807674"/>
            <a:ext cx="818640" cy="116172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991D95D7-ECD9-2441-906E-417C4799458B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665765" y="1768499"/>
            <a:ext cx="4512600" cy="149364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3" name="CustomShape 4">
            <a:extLst>
              <a:ext uri="{FF2B5EF4-FFF2-40B4-BE49-F238E27FC236}">
                <a16:creationId xmlns:a16="http://schemas.microsoft.com/office/drawing/2014/main" id="{A9E76E8A-4DF2-AC41-B4EB-8C13D2E73D60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29AC687-9D0A-2F4A-8A4C-8BB3DF1274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lum/>
            <a:alphaModFix/>
          </a:blip>
          <a:srcRect r="23938"/>
          <a:stretch/>
        </p:blipFill>
        <p:spPr>
          <a:xfrm>
            <a:off x="5039280" y="3025622"/>
            <a:ext cx="4854600" cy="324545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24" name="Flecha: a la derecha 9">
            <a:extLst>
              <a:ext uri="{FF2B5EF4-FFF2-40B4-BE49-F238E27FC236}">
                <a16:creationId xmlns:a16="http://schemas.microsoft.com/office/drawing/2014/main" id="{51E8A784-9001-7E4A-8A11-0482F369C567}"/>
              </a:ext>
            </a:extLst>
          </p:cNvPr>
          <p:cNvSpPr/>
          <p:nvPr/>
        </p:nvSpPr>
        <p:spPr>
          <a:xfrm>
            <a:off x="2470080" y="5074849"/>
            <a:ext cx="827942" cy="244241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BC2DF7E-AF87-8F4A-8F0C-736494AF1503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2E899304-DE37-AF4C-9022-583038B24FA6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38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E2369631-F66C-8B49-AD9C-FFCE670BB82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DED4FCBF-328B-9A4E-9C30-03D65DC79987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4A639AF5-C38C-AD44-8AD4-3012E75476C0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9035DDB8-9B5F-8046-BACC-8153DB99D1FD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965A8E2A-518D-3549-9136-DB4DCE3D5976}"/>
              </a:ext>
            </a:extLst>
          </p:cNvPr>
          <p:cNvSpPr/>
          <p:nvPr/>
        </p:nvSpPr>
        <p:spPr>
          <a:xfrm>
            <a:off x="584092" y="752687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Anatomical and functional MR images are recorded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at different time points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and with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different sequences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&gt; Volumes need to be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registered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to each other!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12C7262-8445-354B-8EC1-067693FBC816}"/>
              </a:ext>
            </a:extLst>
          </p:cNvPr>
          <p:cNvSpPr txBox="1"/>
          <p:nvPr/>
        </p:nvSpPr>
        <p:spPr>
          <a:xfrm>
            <a:off x="4881960" y="3318119"/>
            <a:ext cx="180720" cy="2325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FA4D868A-9AF6-C245-92F8-C156A8C6E5F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417600">
            <a:off x="1838680" y="3028054"/>
            <a:ext cx="979101" cy="1475157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29626538-AFA2-794F-9852-2488AADE68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12223" t="54302" r="9642" b="6335"/>
          <a:stretch/>
        </p:blipFill>
        <p:spPr>
          <a:xfrm>
            <a:off x="3186647" y="2716055"/>
            <a:ext cx="1126273" cy="22200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DAEA7C73-9BEC-A140-8EC5-BBE24EDBF9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lum/>
            <a:alphaModFix/>
          </a:blip>
          <a:srcRect l="12100" t="54302" r="12100" b="6335"/>
          <a:stretch/>
        </p:blipFill>
        <p:spPr>
          <a:xfrm>
            <a:off x="6634766" y="2735155"/>
            <a:ext cx="1172637" cy="222009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B6A9979F-34C0-2548-B658-0FC9707F861C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 amt="46000"/>
          </a:blip>
          <a:srcRect/>
          <a:stretch>
            <a:fillRect/>
          </a:stretch>
        </p:blipFill>
        <p:spPr>
          <a:xfrm rot="57600">
            <a:off x="6649121" y="2983629"/>
            <a:ext cx="1143927" cy="172314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6" name="CustomShape 4">
            <a:extLst>
              <a:ext uri="{FF2B5EF4-FFF2-40B4-BE49-F238E27FC236}">
                <a16:creationId xmlns:a16="http://schemas.microsoft.com/office/drawing/2014/main" id="{6FFCD2F9-568D-DB49-81A1-76D393141B8A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7" name="Flecha: a la derecha 9">
            <a:extLst>
              <a:ext uri="{FF2B5EF4-FFF2-40B4-BE49-F238E27FC236}">
                <a16:creationId xmlns:a16="http://schemas.microsoft.com/office/drawing/2014/main" id="{93996DEC-94AD-5E46-B69F-4DB7F9FA5CD8}"/>
              </a:ext>
            </a:extLst>
          </p:cNvPr>
          <p:cNvSpPr/>
          <p:nvPr/>
        </p:nvSpPr>
        <p:spPr>
          <a:xfrm>
            <a:off x="4787127" y="3765632"/>
            <a:ext cx="1234440" cy="266721"/>
          </a:xfrm>
          <a:custGeom>
            <a:avLst>
              <a:gd name="f0" fmla="val 1580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0"/>
              <a:gd name="f11" fmla="+- 0 0 180"/>
              <a:gd name="f12" fmla="*/ f5 1 21600"/>
              <a:gd name="f13" fmla="*/ f6 1 21600"/>
              <a:gd name="f14" fmla="pin 0 f0 21600"/>
              <a:gd name="f15" fmla="pin 0 f1 10800"/>
              <a:gd name="f16" fmla="*/ f10 f2 1"/>
              <a:gd name="f17" fmla="*/ f11 f2 1"/>
              <a:gd name="f18" fmla="val f15"/>
              <a:gd name="f19" fmla="val f14"/>
              <a:gd name="f20" fmla="+- 21600 0 f15"/>
              <a:gd name="f21" fmla="*/ f14 f12 1"/>
              <a:gd name="f22" fmla="*/ f15 f13 1"/>
              <a:gd name="f23" fmla="*/ 0 f12 1"/>
              <a:gd name="f24" fmla="*/ 0 f13 1"/>
              <a:gd name="f25" fmla="*/ f16 1 f4"/>
              <a:gd name="f26" fmla="*/ 21600 f13 1"/>
              <a:gd name="f27" fmla="*/ f17 1 f4"/>
              <a:gd name="f28" fmla="+- 21600 0 f19"/>
              <a:gd name="f29" fmla="*/ f20 f13 1"/>
              <a:gd name="f30" fmla="*/ f18 f13 1"/>
              <a:gd name="f31" fmla="*/ f19 f12 1"/>
              <a:gd name="f32" fmla="+- f25 0 f3"/>
              <a:gd name="f33" fmla="+- f27 0 f3"/>
              <a:gd name="f34" fmla="*/ f28 f18 1"/>
              <a:gd name="f35" fmla="*/ f34 1 10800"/>
              <a:gd name="f36" fmla="+- f19 f35 0"/>
              <a:gd name="f37" fmla="*/ f36 f12 1"/>
            </a:gdLst>
            <a:ahLst>
              <a:ahXY gdRefX="f0" minX="f7" maxX="f8" gdRefY="f1" minY="f7" maxY="f9">
                <a:pos x="f21" y="f22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31" y="f24"/>
              </a:cxn>
              <a:cxn ang="f33">
                <a:pos x="f31" y="f26"/>
              </a:cxn>
            </a:cxnLst>
            <a:rect l="f23" t="f30" r="f37" b="f29"/>
            <a:pathLst>
              <a:path w="21600" h="21600">
                <a:moveTo>
                  <a:pt x="f7" y="f18"/>
                </a:moveTo>
                <a:lnTo>
                  <a:pt x="f19" y="f18"/>
                </a:lnTo>
                <a:lnTo>
                  <a:pt x="f19" y="f7"/>
                </a:lnTo>
                <a:lnTo>
                  <a:pt x="f8" y="f9"/>
                </a:lnTo>
                <a:lnTo>
                  <a:pt x="f19" y="f8"/>
                </a:lnTo>
                <a:lnTo>
                  <a:pt x="f19" y="f20"/>
                </a:lnTo>
                <a:lnTo>
                  <a:pt x="f7" y="f20"/>
                </a:lnTo>
                <a:close/>
              </a:path>
            </a:pathLst>
          </a:custGeom>
          <a:noFill/>
          <a:ln w="12701" cap="flat">
            <a:solidFill>
              <a:srgbClr val="000000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78483147-2EE0-1046-8886-2E281BF4B43E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54BAB2CB-D66C-B847-8F88-A33727E31CBA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39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2570EEBE-7180-5345-B307-6CD33864FF39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ED456BB3-02F2-CB41-88D3-EEEBD5B8076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0BA1F844-C907-1143-9312-A7EC9ECC5B51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848E32B-E5A1-8B46-9CF9-7AD743225F3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6D845BF8-6662-6F4D-AE83-827C0112BD28}"/>
              </a:ext>
            </a:extLst>
          </p:cNvPr>
          <p:cNvSpPr/>
          <p:nvPr/>
        </p:nvSpPr>
        <p:spPr>
          <a:xfrm>
            <a:off x="554967" y="712799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are recorded for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multiple individuals 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&gt; Participants have different brain shapes!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1ED1463C-2CE7-2A4A-AAB9-6C73D2041A43}"/>
              </a:ext>
            </a:extLst>
          </p:cNvPr>
          <p:cNvSpPr txBox="1"/>
          <p:nvPr/>
        </p:nvSpPr>
        <p:spPr>
          <a:xfrm>
            <a:off x="4881960" y="3318119"/>
            <a:ext cx="180720" cy="2325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DF1A647-A760-5A43-AB75-049F98EBF2A5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77439" y="2103120"/>
            <a:ext cx="7223760" cy="35661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CustomShape 4">
            <a:extLst>
              <a:ext uri="{FF2B5EF4-FFF2-40B4-BE49-F238E27FC236}">
                <a16:creationId xmlns:a16="http://schemas.microsoft.com/office/drawing/2014/main" id="{70ECD0CC-2422-A241-8956-0C293EA7D3D0}"/>
              </a:ext>
            </a:extLst>
          </p:cNvPr>
          <p:cNvSpPr/>
          <p:nvPr/>
        </p:nvSpPr>
        <p:spPr>
          <a:xfrm>
            <a:off x="554967" y="3886200"/>
            <a:ext cx="211068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We might want to have a common </a:t>
            </a:r>
            <a:r>
              <a:rPr lang="en-US" sz="18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space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for all of them.</a:t>
            </a: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A884F581-8646-1A4B-B10B-C1EC7EECB3D4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B4BDC3EB-7DD3-AA45-9A99-6E8F07B47CB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3D80509-161E-6B4A-8895-94A143560BB1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4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C64A463D-9C70-934B-BDDE-93E07B417CF2}"/>
              </a:ext>
            </a:extLst>
          </p:cNvPr>
          <p:cNvSpPr/>
          <p:nvPr/>
        </p:nvSpPr>
        <p:spPr>
          <a:xfrm>
            <a:off x="571518" y="6662"/>
            <a:ext cx="6738762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How is this seminar structured? </a:t>
            </a:r>
            <a:endParaRPr lang="en-US" sz="40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243CA2B6-068D-0D48-AA35-92F63ECCE45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BDC5EB5C-14F1-D143-8C66-5817362DEB6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8D8BAAB8-BC02-E24B-8B57-1788469A29C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A17E1E7A-3138-A247-B1F7-95F861EF736B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93F4E7A9-7987-A740-9BC8-FF224A2E59DD}"/>
              </a:ext>
            </a:extLst>
          </p:cNvPr>
          <p:cNvSpPr/>
          <p:nvPr/>
        </p:nvSpPr>
        <p:spPr>
          <a:xfrm>
            <a:off x="733926" y="1284594"/>
            <a:ext cx="8814912" cy="373797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dirty="0"/>
              <a:t>The workshop is structured in six sessions of about 4 hours each. Each session will be dedicated to a specific processing or analysis step. 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b="1" dirty="0"/>
              <a:t>Sessions 1 - 5 </a:t>
            </a:r>
            <a:r>
              <a:rPr lang="en-GB" dirty="0"/>
              <a:t>will start with </a:t>
            </a:r>
            <a:r>
              <a:rPr lang="en-GB" b="1" dirty="0"/>
              <a:t>theory</a:t>
            </a:r>
            <a:r>
              <a:rPr lang="en-GB" dirty="0"/>
              <a:t> and logic behind that day's step and will continue with a </a:t>
            </a:r>
            <a:r>
              <a:rPr lang="en-GB" b="1" dirty="0"/>
              <a:t>hands-on exercise</a:t>
            </a:r>
            <a:r>
              <a:rPr lang="en-GB" dirty="0"/>
              <a:t>. Students will be divided into groups and each group will be assigned a particular dataset to use for the hands-on exercises.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b="1" dirty="0"/>
              <a:t>Session 6 </a:t>
            </a:r>
            <a:r>
              <a:rPr lang="en-GB" dirty="0"/>
              <a:t>will be dedicated to </a:t>
            </a:r>
            <a:r>
              <a:rPr lang="en-GB" b="1" dirty="0"/>
              <a:t>students' presentations</a:t>
            </a:r>
            <a:r>
              <a:rPr lang="en-GB" dirty="0"/>
              <a:t>. Each group will prepare a short presentation (~15 minutes / ~15 slides) describing the </a:t>
            </a:r>
            <a:r>
              <a:rPr lang="en-GB" b="1" dirty="0"/>
              <a:t>motivation</a:t>
            </a:r>
            <a:r>
              <a:rPr lang="en-GB" dirty="0"/>
              <a:t> of the study, the </a:t>
            </a:r>
            <a:r>
              <a:rPr lang="en-GB" b="1" dirty="0"/>
              <a:t>analysis</a:t>
            </a:r>
            <a:r>
              <a:rPr lang="en-GB" dirty="0"/>
              <a:t> carried out, the </a:t>
            </a:r>
            <a:r>
              <a:rPr lang="en-GB" b="1" dirty="0"/>
              <a:t>results</a:t>
            </a:r>
            <a:r>
              <a:rPr lang="en-GB" dirty="0"/>
              <a:t> obtained and their </a:t>
            </a:r>
            <a:r>
              <a:rPr lang="en-GB" b="1" dirty="0"/>
              <a:t>interpretation. 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dirty="0"/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b="1" dirty="0"/>
              <a:t>At the end </a:t>
            </a:r>
            <a:r>
              <a:rPr lang="en-GB" dirty="0"/>
              <a:t>of the workshop, each student will submit an </a:t>
            </a:r>
            <a:r>
              <a:rPr lang="en-GB" b="1" dirty="0"/>
              <a:t>individual brief report</a:t>
            </a:r>
            <a:r>
              <a:rPr lang="en-GB" dirty="0"/>
              <a:t> (2 pages max) on the </a:t>
            </a:r>
            <a:r>
              <a:rPr lang="en-GB" b="1" dirty="0"/>
              <a:t>results</a:t>
            </a:r>
            <a:r>
              <a:rPr lang="en-GB" dirty="0"/>
              <a:t> obtained with their corresponding dataset and their </a:t>
            </a:r>
            <a:r>
              <a:rPr lang="en-GB" b="1" dirty="0"/>
              <a:t>interpretation</a:t>
            </a:r>
            <a:r>
              <a:rPr lang="en-GB" dirty="0"/>
              <a:t>.</a:t>
            </a: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3200" b="0" i="0" u="none" strike="noStrike" kern="1200" cap="none" spc="-1" baseline="0" dirty="0">
              <a:solidFill>
                <a:srgbClr val="000000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  <a:p>
            <a:pPr lvl="0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GB" sz="3200" b="0" i="0" u="none" strike="noStrike" kern="1200" cap="none" spc="-1" baseline="0" dirty="0">
              <a:solidFill>
                <a:srgbClr val="000000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1F4C7036-B3F8-2640-9FD5-5FFAE671FBA2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7375FAFE-BFB3-5444-97FD-6711EBBD4BD9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40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CBC02F2C-FAA2-6344-AA68-B6CB73EC5BFD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52F05F6D-7B07-F646-B991-F9164EF31EF0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75B2E0AB-4E39-8748-BEEA-7BBE1327F282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2A12D198-D357-094B-ADAB-082F40C62A1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3AAE0449-2487-AF4D-AEBC-73EDF6DEC168}"/>
              </a:ext>
            </a:extLst>
          </p:cNvPr>
          <p:cNvSpPr/>
          <p:nvPr/>
        </p:nvSpPr>
        <p:spPr>
          <a:xfrm>
            <a:off x="583453" y="702035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Why?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MR images are recorded for </a:t>
            </a:r>
            <a:r>
              <a:rPr lang="en-US" sz="18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multiple individuals 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&gt; Participants have different brain shapes!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072217F-CC2B-EE40-8471-AB837CBCBC54}"/>
              </a:ext>
            </a:extLst>
          </p:cNvPr>
          <p:cNvSpPr txBox="1"/>
          <p:nvPr/>
        </p:nvSpPr>
        <p:spPr>
          <a:xfrm>
            <a:off x="4881960" y="3318119"/>
            <a:ext cx="180720" cy="2325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F0960E4-4635-3D4D-8512-45F2AF8FA2B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77439" y="2103120"/>
            <a:ext cx="7223760" cy="35661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4" name="Forma libre 13">
            <a:extLst>
              <a:ext uri="{FF2B5EF4-FFF2-40B4-BE49-F238E27FC236}">
                <a16:creationId xmlns:a16="http://schemas.microsoft.com/office/drawing/2014/main" id="{8866FB6D-E6CA-A24A-8C4B-1DD5F7CD2FB7}"/>
              </a:ext>
            </a:extLst>
          </p:cNvPr>
          <p:cNvSpPr/>
          <p:nvPr/>
        </p:nvSpPr>
        <p:spPr>
          <a:xfrm>
            <a:off x="3474720" y="2524320"/>
            <a:ext cx="548640" cy="2743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720" cap="flat">
            <a:solidFill>
              <a:srgbClr val="FF0000"/>
            </a:solidFill>
            <a:prstDash val="solid"/>
            <a:miter/>
          </a:ln>
        </p:spPr>
        <p:txBody>
          <a:bodyPr wrap="square" lIns="108000" tIns="63000" rIns="108000" bIns="63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5" name="Forma libre 14">
            <a:extLst>
              <a:ext uri="{FF2B5EF4-FFF2-40B4-BE49-F238E27FC236}">
                <a16:creationId xmlns:a16="http://schemas.microsoft.com/office/drawing/2014/main" id="{D9E048AC-C816-D048-A067-2139B6AE0D36}"/>
              </a:ext>
            </a:extLst>
          </p:cNvPr>
          <p:cNvSpPr/>
          <p:nvPr/>
        </p:nvSpPr>
        <p:spPr>
          <a:xfrm>
            <a:off x="7132320" y="2468880"/>
            <a:ext cx="548640" cy="2743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720" cap="flat">
            <a:solidFill>
              <a:srgbClr val="FF0000"/>
            </a:solidFill>
            <a:prstDash val="solid"/>
            <a:miter/>
          </a:ln>
        </p:spPr>
        <p:txBody>
          <a:bodyPr wrap="square" lIns="108000" tIns="63000" rIns="108000" bIns="63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6" name="Forma libre 15">
            <a:extLst>
              <a:ext uri="{FF2B5EF4-FFF2-40B4-BE49-F238E27FC236}">
                <a16:creationId xmlns:a16="http://schemas.microsoft.com/office/drawing/2014/main" id="{DDB0A7B1-5B65-F640-A3BF-C5D13A29B247}"/>
              </a:ext>
            </a:extLst>
          </p:cNvPr>
          <p:cNvSpPr/>
          <p:nvPr/>
        </p:nvSpPr>
        <p:spPr>
          <a:xfrm>
            <a:off x="4937760" y="4846320"/>
            <a:ext cx="548640" cy="2743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720" cap="flat">
            <a:solidFill>
              <a:srgbClr val="FF0000"/>
            </a:solidFill>
            <a:prstDash val="solid"/>
            <a:miter/>
          </a:ln>
        </p:spPr>
        <p:txBody>
          <a:bodyPr wrap="square" lIns="108000" tIns="63000" rIns="108000" bIns="63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7" name="Forma libre 16">
            <a:extLst>
              <a:ext uri="{FF2B5EF4-FFF2-40B4-BE49-F238E27FC236}">
                <a16:creationId xmlns:a16="http://schemas.microsoft.com/office/drawing/2014/main" id="{57CCD294-0592-0442-9C11-6A1E8DCF6742}"/>
              </a:ext>
            </a:extLst>
          </p:cNvPr>
          <p:cNvSpPr/>
          <p:nvPr/>
        </p:nvSpPr>
        <p:spPr>
          <a:xfrm>
            <a:off x="8503920" y="4846320"/>
            <a:ext cx="548640" cy="27432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720" cap="flat">
            <a:solidFill>
              <a:srgbClr val="FF0000"/>
            </a:solidFill>
            <a:prstDash val="solid"/>
            <a:miter/>
          </a:ln>
        </p:spPr>
        <p:txBody>
          <a:bodyPr wrap="square" lIns="108000" tIns="63000" rIns="108000" bIns="63000" anchor="ctr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EAEC97B0-5C0D-684B-843F-08F9E1CCC682}"/>
              </a:ext>
            </a:extLst>
          </p:cNvPr>
          <p:cNvSpPr/>
          <p:nvPr/>
        </p:nvSpPr>
        <p:spPr>
          <a:xfrm>
            <a:off x="554967" y="6662"/>
            <a:ext cx="3102633" cy="58289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Preprocessing.</a:t>
            </a:r>
            <a:endParaRPr lang="en-US" sz="28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9" name="CustomShape 4">
            <a:extLst>
              <a:ext uri="{FF2B5EF4-FFF2-40B4-BE49-F238E27FC236}">
                <a16:creationId xmlns:a16="http://schemas.microsoft.com/office/drawing/2014/main" id="{DF0C370B-0B61-2B4F-82C8-37356CB5764E}"/>
              </a:ext>
            </a:extLst>
          </p:cNvPr>
          <p:cNvSpPr/>
          <p:nvPr/>
        </p:nvSpPr>
        <p:spPr>
          <a:xfrm>
            <a:off x="583453" y="2918339"/>
            <a:ext cx="1941262" cy="145945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Common spaces: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dirty="0"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Native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MNI</a:t>
            </a:r>
          </a:p>
          <a:p>
            <a:pPr marL="285750" marR="0" lvl="0" indent="-28575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Sample specific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EE3AB6DC-7DCB-034D-8E74-2373ED3BF14D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D241A078-BB8E-8D41-BE80-F869E070533E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41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839F24ED-0DB6-B843-BDC4-50D4E38B7060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363877DF-ADC9-2948-A880-7E153690288F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EEBAA7B6-F731-DE46-8F0D-747A8EB12725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A5FB478D-BE83-1748-BB42-5FABC0F826EA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0FEFDADE-FDCB-354C-8EFC-B08C9D504E73}"/>
              </a:ext>
            </a:extLst>
          </p:cNvPr>
          <p:cNvSpPr/>
          <p:nvPr/>
        </p:nvSpPr>
        <p:spPr>
          <a:xfrm>
            <a:off x="554967" y="769302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Key steps.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Slice-time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Magnetic field distortions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Intensity inhomogeneities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Motion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Registration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Normalization</a:t>
            </a: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A3627391-7B2E-5E4D-9525-45632855B80B}"/>
              </a:ext>
            </a:extLst>
          </p:cNvPr>
          <p:cNvSpPr/>
          <p:nvPr/>
        </p:nvSpPr>
        <p:spPr>
          <a:xfrm>
            <a:off x="554966" y="149760"/>
            <a:ext cx="9093587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III. Image preprocessing. Recap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E2FBC52-3D30-BC42-8A13-59D647658AD8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ECFCF9F4-06F1-D14F-8D3F-D1FE3D70C41E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42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11497CF8-A0EB-1143-8206-E72B07CE10E6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16343EDD-96BA-BC4D-9337-19E132C9413F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5471D218-3DEC-064E-8219-31C2B2F19F03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5452A5D5-DA81-CC46-B5A6-A9861B8FCFB7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ED8E19D6-6C2C-FE4E-BE36-D9928F6CDB8B}"/>
              </a:ext>
            </a:extLst>
          </p:cNvPr>
          <p:cNvSpPr/>
          <p:nvPr/>
        </p:nvSpPr>
        <p:spPr>
          <a:xfrm>
            <a:off x="814038" y="3383280"/>
            <a:ext cx="8055641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How to run 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fMRIPrep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on your 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own: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  <a:hlinkClick r:id="rId3"/>
              </a:rPr>
              <a:t>https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  <a:hlinkClick r:id="rId3"/>
              </a:rPr>
              <a:t>://gitlab.com/ortizTud/neuroim-methods#010321-tutorial-on-fmriprep-ortiz</a:t>
            </a: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1724D682-FD15-FB49-A984-69F268963F3D}"/>
              </a:ext>
            </a:extLst>
          </p:cNvPr>
          <p:cNvSpPr/>
          <p:nvPr/>
        </p:nvSpPr>
        <p:spPr>
          <a:xfrm>
            <a:off x="4124493" y="889985"/>
            <a:ext cx="4521960" cy="19990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How to do this?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</a:t>
            </a:r>
            <a:r>
              <a:rPr lang="en-US" sz="1800" b="1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fMRIprep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 (https://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fmriprep.org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)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SPM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FSL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BrainVoyager</a:t>
            </a: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… and more</a:t>
            </a:r>
          </a:p>
        </p:txBody>
      </p:sp>
      <p:sp>
        <p:nvSpPr>
          <p:cNvPr id="13" name="CustomShape 5">
            <a:extLst>
              <a:ext uri="{FF2B5EF4-FFF2-40B4-BE49-F238E27FC236}">
                <a16:creationId xmlns:a16="http://schemas.microsoft.com/office/drawing/2014/main" id="{0E512478-2CB5-D84A-AF88-32F2C07FDB7D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4" name="CustomShape 6">
            <a:extLst>
              <a:ext uri="{FF2B5EF4-FFF2-40B4-BE49-F238E27FC236}">
                <a16:creationId xmlns:a16="http://schemas.microsoft.com/office/drawing/2014/main" id="{F8DC267F-1429-2B4A-B899-8A1310711F7B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5" name="CustomShape 7">
            <a:extLst>
              <a:ext uri="{FF2B5EF4-FFF2-40B4-BE49-F238E27FC236}">
                <a16:creationId xmlns:a16="http://schemas.microsoft.com/office/drawing/2014/main" id="{081AD0EF-E866-E043-862B-6A151226CDD5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6" name="CustomShape 8">
            <a:extLst>
              <a:ext uri="{FF2B5EF4-FFF2-40B4-BE49-F238E27FC236}">
                <a16:creationId xmlns:a16="http://schemas.microsoft.com/office/drawing/2014/main" id="{0153E0F9-D233-094B-9234-AFD9B3F8A799}"/>
              </a:ext>
            </a:extLst>
          </p:cNvPr>
          <p:cNvSpPr/>
          <p:nvPr/>
        </p:nvSpPr>
        <p:spPr>
          <a:xfrm>
            <a:off x="155520" y="-136440"/>
            <a:ext cx="286200" cy="286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0" tIns="0" rIns="0" bIns="0" anchor="t" anchorCtr="0" compatLnSpc="0">
            <a:no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latin typeface="Liberation Sans" pitchFamily="18"/>
              <a:ea typeface="Noto Sans CJK SC" pitchFamily="2"/>
              <a:cs typeface="Lohit Devanagari" pitchFamily="2"/>
            </a:endParaRPr>
          </a:p>
        </p:txBody>
      </p:sp>
      <p:sp>
        <p:nvSpPr>
          <p:cNvPr id="17" name="CustomShape 4">
            <a:extLst>
              <a:ext uri="{FF2B5EF4-FFF2-40B4-BE49-F238E27FC236}">
                <a16:creationId xmlns:a16="http://schemas.microsoft.com/office/drawing/2014/main" id="{960331DA-D439-314B-84A2-211CDB7AE7BB}"/>
              </a:ext>
            </a:extLst>
          </p:cNvPr>
          <p:cNvSpPr/>
          <p:nvPr/>
        </p:nvSpPr>
        <p:spPr>
          <a:xfrm>
            <a:off x="554967" y="769302"/>
            <a:ext cx="7505640" cy="126468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Key steps.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Slice-time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Magnetic field distortions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Intensity inhomogeneities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Motion correction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Registration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- Normalization</a:t>
            </a:r>
          </a:p>
        </p:txBody>
      </p:sp>
      <p:sp>
        <p:nvSpPr>
          <p:cNvPr id="18" name="CustomShape 4">
            <a:extLst>
              <a:ext uri="{FF2B5EF4-FFF2-40B4-BE49-F238E27FC236}">
                <a16:creationId xmlns:a16="http://schemas.microsoft.com/office/drawing/2014/main" id="{08976F18-B643-9F4D-B725-08796F2EE5A8}"/>
              </a:ext>
            </a:extLst>
          </p:cNvPr>
          <p:cNvSpPr/>
          <p:nvPr/>
        </p:nvSpPr>
        <p:spPr>
          <a:xfrm>
            <a:off x="554966" y="149760"/>
            <a:ext cx="9093587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III. Image preprocessing. Recap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CB96954-C02B-724C-B80C-84D36E173EA8}"/>
              </a:ext>
            </a:extLst>
          </p:cNvPr>
          <p:cNvSpPr/>
          <p:nvPr/>
        </p:nvSpPr>
        <p:spPr>
          <a:xfrm>
            <a:off x="7594560" y="6543720"/>
            <a:ext cx="2299320" cy="232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b" anchorCtr="0" compatLnSpc="0">
            <a:noAutofit/>
          </a:bodyPr>
          <a:lstStyle/>
          <a:p>
            <a: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fld id="{2A6239E5-488C-864F-86D2-F78B5F020F32}" type="slidenum">
              <a: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rPr>
              <a:t>43</a:t>
            </a:fld>
            <a:endParaRPr lang="en-US" sz="1800" b="0" i="0" u="none" strike="noStrike" kern="1200" cap="none" spc="0" baseline="0">
              <a:ln>
                <a:noFill/>
              </a:ln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  <p:sp>
        <p:nvSpPr>
          <p:cNvPr id="17" name="CustomShape 4">
            <a:extLst>
              <a:ext uri="{FF2B5EF4-FFF2-40B4-BE49-F238E27FC236}">
                <a16:creationId xmlns:a16="http://schemas.microsoft.com/office/drawing/2014/main" id="{CCA4E028-1CBF-574D-BE47-755922AE487B}"/>
              </a:ext>
            </a:extLst>
          </p:cNvPr>
          <p:cNvSpPr/>
          <p:nvPr/>
        </p:nvSpPr>
        <p:spPr>
          <a:xfrm>
            <a:off x="639606" y="142920"/>
            <a:ext cx="9856440" cy="740159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2800" dirty="0">
                <a:solidFill>
                  <a:srgbClr val="000000"/>
                </a:solidFill>
                <a:latin typeface="Baskerville Old Face" pitchFamily="18"/>
                <a:ea typeface="DejaVu Sans" pitchFamily="2"/>
                <a:cs typeface="DejaVu Sans" pitchFamily="2"/>
              </a:rPr>
              <a:t>Let’s get practical</a:t>
            </a:r>
            <a:r>
              <a:rPr lang="en-US" sz="2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Baskerville Old Face" pitchFamily="18"/>
                <a:ea typeface="DejaVu Sans" pitchFamily="2"/>
                <a:cs typeface="DejaVu Sans" pitchFamily="2"/>
              </a:rPr>
              <a:t>.</a:t>
            </a:r>
          </a:p>
        </p:txBody>
      </p:sp>
      <p:sp>
        <p:nvSpPr>
          <p:cNvPr id="22" name="CustomShape 4">
            <a:extLst>
              <a:ext uri="{FF2B5EF4-FFF2-40B4-BE49-F238E27FC236}">
                <a16:creationId xmlns:a16="http://schemas.microsoft.com/office/drawing/2014/main" id="{0CAF85E1-6A47-204D-8472-98B78E629100}"/>
              </a:ext>
            </a:extLst>
          </p:cNvPr>
          <p:cNvSpPr/>
          <p:nvPr/>
        </p:nvSpPr>
        <p:spPr>
          <a:xfrm>
            <a:off x="785046" y="891719"/>
            <a:ext cx="8686800" cy="4784251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wrap="square" lIns="90000" tIns="45000" rIns="90000" bIns="45000" anchor="t" anchorCtr="0" compatLnSpc="0">
            <a:noAutofit/>
          </a:bodyPr>
          <a:lstStyle/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Software needed: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MATLAB 2018 or later (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  <a:hlinkClick r:id="rId3"/>
              </a:rPr>
              <a:t>https://www.mathworks.com/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)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SPM12 (https://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www.fil.ion.ucl.ac.uk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/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spm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/software/spm12/)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ITK-Snap 3.8.0 (http://</a:t>
            </a:r>
            <a:r>
              <a:rPr lang="en-US" sz="1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www.itksnap.org</a:t>
            </a: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/)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Data needed: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Know our repository: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  <a:hlinkClick r:id="rId4"/>
              </a:rPr>
              <a:t>https://github.com/ortiztud/fmri_analysis_intro</a:t>
            </a: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dirty="0"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  <a:hlinkClick r:id="rId4"/>
            </a:endParaRPr>
          </a:p>
          <a:p>
            <a:pPr lvl="0"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All the steps involved in preprocessing take a while to complete (up to several hours sometimes!)</a:t>
            </a:r>
          </a:p>
          <a:p>
            <a:pPr lvl="0">
              <a:defRPr sz="1800"/>
            </a:pPr>
            <a:endParaRPr lang="en-US" dirty="0"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lvl="0">
              <a:defRPr sz="1800"/>
            </a:pP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We have already preprocessed all the images with </a:t>
            </a:r>
            <a:r>
              <a:rPr lang="en-US" dirty="0" err="1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fMRIPrep</a:t>
            </a:r>
            <a:r>
              <a:rPr lang="en-US" dirty="0">
                <a:solidFill>
                  <a:srgbClr val="000000"/>
                </a:solidFill>
                <a:latin typeface="Calibri" pitchFamily="34"/>
                <a:ea typeface="DejaVu Sans" pitchFamily="2"/>
                <a:cs typeface="Calibri" pitchFamily="34"/>
              </a:rPr>
              <a:t>. You can find them under</a:t>
            </a:r>
          </a:p>
          <a:p>
            <a:pPr lvl="0">
              <a:defRPr sz="1800"/>
            </a:pPr>
            <a:r>
              <a:rPr lang="en-US" i="1" dirty="0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~/&lt;</a:t>
            </a:r>
            <a:r>
              <a:rPr lang="en-US" i="1" dirty="0" err="1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project_folder</a:t>
            </a:r>
            <a:r>
              <a:rPr lang="en-US" i="1" dirty="0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&gt;/</a:t>
            </a:r>
            <a:r>
              <a:rPr lang="en-US" i="1" dirty="0" err="1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preproc_data</a:t>
            </a:r>
            <a:r>
              <a:rPr lang="en-US" i="1" dirty="0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/</a:t>
            </a:r>
            <a:r>
              <a:rPr lang="en-US" i="1" dirty="0" err="1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fmriprep</a:t>
            </a:r>
            <a:r>
              <a:rPr lang="en-US" i="1" dirty="0">
                <a:solidFill>
                  <a:srgbClr val="0000FF"/>
                </a:solidFill>
                <a:latin typeface="Calibri" pitchFamily="34"/>
                <a:ea typeface="DejaVu Sans" pitchFamily="2"/>
                <a:cs typeface="Calibri" pitchFamily="34"/>
              </a:rPr>
              <a:t>/</a:t>
            </a: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  <a:hlinkClick r:id="rId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  <a:p>
            <a: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endParaRPr lang="en-US" sz="1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latin typeface="Calibri" pitchFamily="34"/>
              <a:ea typeface="DejaVu Sans" pitchFamily="2"/>
              <a:cs typeface="Calibri" pitchFamily="3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5D5D6AA4-32CD-D54A-A872-687595937416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33A6DFFB-2FB9-CB4C-93C2-154806B210F1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5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8F897130-C93A-6440-A56F-328D711E365A}"/>
              </a:ext>
            </a:extLst>
          </p:cNvPr>
          <p:cNvSpPr/>
          <p:nvPr/>
        </p:nvSpPr>
        <p:spPr>
          <a:xfrm>
            <a:off x="-12115" y="2114275"/>
            <a:ext cx="9905996" cy="74022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6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Part I. Basics of MRI</a:t>
            </a:r>
            <a:endParaRPr lang="en-US" sz="36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546EEF14-84FC-2344-AF95-22C5C286E4B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80E67CD1-71EE-EC4E-B1BA-17A00D96E791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505E0BED-55FC-1C42-84E7-9008345A6A75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F1F9C722-F5BF-6C46-A684-EE38F8E61139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408DE677-2A41-A743-BF94-31B83EBC73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296153" y="4228112"/>
            <a:ext cx="2192840" cy="250112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24D5E4B0-79E3-AF47-9570-675B91125CFA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48FAEF2-9FFA-E549-8D7F-CEDD18271367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6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3" name="CustomShape 4">
            <a:extLst>
              <a:ext uri="{FF2B5EF4-FFF2-40B4-BE49-F238E27FC236}">
                <a16:creationId xmlns:a16="http://schemas.microsoft.com/office/drawing/2014/main" id="{1726F150-D504-0043-812F-71BA26E07D5C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1DF497A4-A50C-0640-AE27-9396E89A852C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3315353C-2436-C343-8BDE-4C1614CDEA3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0DE2F0A-D0B2-E64D-8568-A5551D95793F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57E01703-4A90-D442-998B-BD5329A7C45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253ECEE-F844-8A45-91B1-2B7C84E7EA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63394" y="1648617"/>
            <a:ext cx="6359231" cy="3560765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330843A7-C808-704A-ADEA-C814BAD2F820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7C96E11-546C-E942-9E0B-3B3151A59DD0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7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BC3434BC-D6E4-0140-97FA-C0BA578EE524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6A840329-90F0-7A4D-96E7-BB61DBA495C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41D6D7F9-27BC-364D-B6BE-5CCE40102426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3911F063-7C59-FA40-983D-0E1DCD1B4A83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6EA2A424-C9CA-E247-ADB8-10385D918DF1}"/>
              </a:ext>
            </a:extLst>
          </p:cNvPr>
          <p:cNvSpPr/>
          <p:nvPr/>
        </p:nvSpPr>
        <p:spPr>
          <a:xfrm>
            <a:off x="7726905" y="1058153"/>
            <a:ext cx="1886855" cy="740225"/>
          </a:xfrm>
          <a:prstGeom prst="rect">
            <a:avLst/>
          </a:prstGeom>
          <a:noFill/>
          <a:ln w="28575" cap="flat">
            <a:solidFill>
              <a:srgbClr val="F3C82E"/>
            </a:solidFill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Scanner</a:t>
            </a: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485EF7B1-D8A1-364F-BF47-C338A7AE08D9}"/>
              </a:ext>
            </a:extLst>
          </p:cNvPr>
          <p:cNvSpPr/>
          <p:nvPr/>
        </p:nvSpPr>
        <p:spPr>
          <a:xfrm>
            <a:off x="7726905" y="2670435"/>
            <a:ext cx="1088574" cy="740225"/>
          </a:xfrm>
          <a:prstGeom prst="rect">
            <a:avLst/>
          </a:prstGeom>
          <a:noFill/>
          <a:ln w="28575" cap="flat">
            <a:solidFill>
              <a:schemeClr val="accent2"/>
            </a:solidFill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Coil</a:t>
            </a:r>
          </a:p>
        </p:txBody>
      </p:sp>
      <p:sp>
        <p:nvSpPr>
          <p:cNvPr id="13" name="CustomShape 4">
            <a:extLst>
              <a:ext uri="{FF2B5EF4-FFF2-40B4-BE49-F238E27FC236}">
                <a16:creationId xmlns:a16="http://schemas.microsoft.com/office/drawing/2014/main" id="{AD6DEB3B-76F2-0146-A93F-995B253040EC}"/>
              </a:ext>
            </a:extLst>
          </p:cNvPr>
          <p:cNvSpPr/>
          <p:nvPr/>
        </p:nvSpPr>
        <p:spPr>
          <a:xfrm>
            <a:off x="7722469" y="4190688"/>
            <a:ext cx="1088574" cy="740225"/>
          </a:xfrm>
          <a:prstGeom prst="rect">
            <a:avLst/>
          </a:prstGeom>
          <a:noFill/>
          <a:ln w="28575" cap="flat">
            <a:solidFill>
              <a:schemeClr val="accent4">
                <a:lumMod val="40000"/>
                <a:lumOff val="60000"/>
              </a:schemeClr>
            </a:solidFill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40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Baskerville" panose="02020502070401020303" pitchFamily="18" charset="0"/>
                <a:cs typeface="Calibri" panose="020F0502020204030204" pitchFamily="34" charset="0"/>
              </a:rPr>
              <a:t>Bed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B7BD12DB-E272-2B42-A155-CC89C36CD0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63394" y="1648617"/>
            <a:ext cx="6359231" cy="356076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7" name="CustomShape 4">
            <a:extLst>
              <a:ext uri="{FF2B5EF4-FFF2-40B4-BE49-F238E27FC236}">
                <a16:creationId xmlns:a16="http://schemas.microsoft.com/office/drawing/2014/main" id="{BEA15580-0878-354B-A505-F4800D0F0AEB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4" name="Forma libre 3">
            <a:extLst>
              <a:ext uri="{FF2B5EF4-FFF2-40B4-BE49-F238E27FC236}">
                <a16:creationId xmlns:a16="http://schemas.microsoft.com/office/drawing/2014/main" id="{1D619125-545F-EA47-AC7E-04D010B3F5C0}"/>
              </a:ext>
            </a:extLst>
          </p:cNvPr>
          <p:cNvSpPr/>
          <p:nvPr/>
        </p:nvSpPr>
        <p:spPr>
          <a:xfrm>
            <a:off x="3862137" y="1648326"/>
            <a:ext cx="3537284" cy="3404937"/>
          </a:xfrm>
          <a:custGeom>
            <a:avLst/>
            <a:gdLst>
              <a:gd name="connsiteX0" fmla="*/ 84221 w 3537284"/>
              <a:gd name="connsiteY0" fmla="*/ 0 h 3404937"/>
              <a:gd name="connsiteX1" fmla="*/ 0 w 3537284"/>
              <a:gd name="connsiteY1" fmla="*/ 2466474 h 3404937"/>
              <a:gd name="connsiteX2" fmla="*/ 601579 w 3537284"/>
              <a:gd name="connsiteY2" fmla="*/ 2273969 h 3404937"/>
              <a:gd name="connsiteX3" fmla="*/ 1143000 w 3537284"/>
              <a:gd name="connsiteY3" fmla="*/ 2033337 h 3404937"/>
              <a:gd name="connsiteX4" fmla="*/ 1215189 w 3537284"/>
              <a:gd name="connsiteY4" fmla="*/ 1732548 h 3404937"/>
              <a:gd name="connsiteX5" fmla="*/ 1419726 w 3537284"/>
              <a:gd name="connsiteY5" fmla="*/ 1696453 h 3404937"/>
              <a:gd name="connsiteX6" fmla="*/ 1395663 w 3537284"/>
              <a:gd name="connsiteY6" fmla="*/ 1660358 h 3404937"/>
              <a:gd name="connsiteX7" fmla="*/ 1383631 w 3537284"/>
              <a:gd name="connsiteY7" fmla="*/ 1540042 h 3404937"/>
              <a:gd name="connsiteX8" fmla="*/ 1395663 w 3537284"/>
              <a:gd name="connsiteY8" fmla="*/ 1347537 h 3404937"/>
              <a:gd name="connsiteX9" fmla="*/ 1431758 w 3537284"/>
              <a:gd name="connsiteY9" fmla="*/ 1239253 h 3404937"/>
              <a:gd name="connsiteX10" fmla="*/ 1467852 w 3537284"/>
              <a:gd name="connsiteY10" fmla="*/ 1130969 h 3404937"/>
              <a:gd name="connsiteX11" fmla="*/ 1479884 w 3537284"/>
              <a:gd name="connsiteY11" fmla="*/ 1094874 h 3404937"/>
              <a:gd name="connsiteX12" fmla="*/ 1552074 w 3537284"/>
              <a:gd name="connsiteY12" fmla="*/ 998621 h 3404937"/>
              <a:gd name="connsiteX13" fmla="*/ 1588168 w 3537284"/>
              <a:gd name="connsiteY13" fmla="*/ 938463 h 3404937"/>
              <a:gd name="connsiteX14" fmla="*/ 1660358 w 3537284"/>
              <a:gd name="connsiteY14" fmla="*/ 854242 h 3404937"/>
              <a:gd name="connsiteX15" fmla="*/ 1696452 w 3537284"/>
              <a:gd name="connsiteY15" fmla="*/ 830179 h 3404937"/>
              <a:gd name="connsiteX16" fmla="*/ 1756610 w 3537284"/>
              <a:gd name="connsiteY16" fmla="*/ 782053 h 3404937"/>
              <a:gd name="connsiteX17" fmla="*/ 1792705 w 3537284"/>
              <a:gd name="connsiteY17" fmla="*/ 770021 h 3404937"/>
              <a:gd name="connsiteX18" fmla="*/ 1864895 w 3537284"/>
              <a:gd name="connsiteY18" fmla="*/ 733927 h 3404937"/>
              <a:gd name="connsiteX19" fmla="*/ 1888958 w 3537284"/>
              <a:gd name="connsiteY19" fmla="*/ 709863 h 3404937"/>
              <a:gd name="connsiteX20" fmla="*/ 1961147 w 3537284"/>
              <a:gd name="connsiteY20" fmla="*/ 685800 h 3404937"/>
              <a:gd name="connsiteX21" fmla="*/ 2141621 w 3537284"/>
              <a:gd name="connsiteY21" fmla="*/ 661737 h 3404937"/>
              <a:gd name="connsiteX22" fmla="*/ 2370221 w 3537284"/>
              <a:gd name="connsiteY22" fmla="*/ 673769 h 3404937"/>
              <a:gd name="connsiteX23" fmla="*/ 2442410 w 3537284"/>
              <a:gd name="connsiteY23" fmla="*/ 709863 h 3404937"/>
              <a:gd name="connsiteX24" fmla="*/ 2478505 w 3537284"/>
              <a:gd name="connsiteY24" fmla="*/ 721895 h 3404937"/>
              <a:gd name="connsiteX25" fmla="*/ 2550695 w 3537284"/>
              <a:gd name="connsiteY25" fmla="*/ 782053 h 3404937"/>
              <a:gd name="connsiteX26" fmla="*/ 2562726 w 3537284"/>
              <a:gd name="connsiteY26" fmla="*/ 818148 h 3404937"/>
              <a:gd name="connsiteX27" fmla="*/ 2610852 w 3537284"/>
              <a:gd name="connsiteY27" fmla="*/ 878306 h 3404937"/>
              <a:gd name="connsiteX28" fmla="*/ 2646947 w 3537284"/>
              <a:gd name="connsiteY28" fmla="*/ 950495 h 3404937"/>
              <a:gd name="connsiteX29" fmla="*/ 2658979 w 3537284"/>
              <a:gd name="connsiteY29" fmla="*/ 986590 h 3404937"/>
              <a:gd name="connsiteX30" fmla="*/ 2707105 w 3537284"/>
              <a:gd name="connsiteY30" fmla="*/ 1058779 h 3404937"/>
              <a:gd name="connsiteX31" fmla="*/ 2719137 w 3537284"/>
              <a:gd name="connsiteY31" fmla="*/ 1094874 h 3404937"/>
              <a:gd name="connsiteX32" fmla="*/ 2767263 w 3537284"/>
              <a:gd name="connsiteY32" fmla="*/ 1167063 h 3404937"/>
              <a:gd name="connsiteX33" fmla="*/ 2803358 w 3537284"/>
              <a:gd name="connsiteY33" fmla="*/ 1239253 h 3404937"/>
              <a:gd name="connsiteX34" fmla="*/ 2827421 w 3537284"/>
              <a:gd name="connsiteY34" fmla="*/ 1371600 h 3404937"/>
              <a:gd name="connsiteX35" fmla="*/ 2839452 w 3537284"/>
              <a:gd name="connsiteY35" fmla="*/ 1431758 h 3404937"/>
              <a:gd name="connsiteX36" fmla="*/ 2827421 w 3537284"/>
              <a:gd name="connsiteY36" fmla="*/ 1696453 h 3404937"/>
              <a:gd name="connsiteX37" fmla="*/ 2815389 w 3537284"/>
              <a:gd name="connsiteY37" fmla="*/ 1768642 h 3404937"/>
              <a:gd name="connsiteX38" fmla="*/ 2791326 w 3537284"/>
              <a:gd name="connsiteY38" fmla="*/ 1840832 h 3404937"/>
              <a:gd name="connsiteX39" fmla="*/ 2767263 w 3537284"/>
              <a:gd name="connsiteY39" fmla="*/ 1961148 h 3404937"/>
              <a:gd name="connsiteX40" fmla="*/ 2743200 w 3537284"/>
              <a:gd name="connsiteY40" fmla="*/ 2069432 h 3404937"/>
              <a:gd name="connsiteX41" fmla="*/ 2719137 w 3537284"/>
              <a:gd name="connsiteY41" fmla="*/ 2141621 h 3404937"/>
              <a:gd name="connsiteX42" fmla="*/ 2695074 w 3537284"/>
              <a:gd name="connsiteY42" fmla="*/ 2213811 h 3404937"/>
              <a:gd name="connsiteX43" fmla="*/ 2683042 w 3537284"/>
              <a:gd name="connsiteY43" fmla="*/ 2249906 h 3404937"/>
              <a:gd name="connsiteX44" fmla="*/ 2634916 w 3537284"/>
              <a:gd name="connsiteY44" fmla="*/ 2322095 h 3404937"/>
              <a:gd name="connsiteX45" fmla="*/ 2610852 w 3537284"/>
              <a:gd name="connsiteY45" fmla="*/ 2346158 h 3404937"/>
              <a:gd name="connsiteX46" fmla="*/ 2586789 w 3537284"/>
              <a:gd name="connsiteY46" fmla="*/ 2382253 h 3404937"/>
              <a:gd name="connsiteX47" fmla="*/ 2490537 w 3537284"/>
              <a:gd name="connsiteY47" fmla="*/ 2466474 h 3404937"/>
              <a:gd name="connsiteX48" fmla="*/ 2418347 w 3537284"/>
              <a:gd name="connsiteY48" fmla="*/ 2490537 h 3404937"/>
              <a:gd name="connsiteX49" fmla="*/ 2382252 w 3537284"/>
              <a:gd name="connsiteY49" fmla="*/ 2502569 h 3404937"/>
              <a:gd name="connsiteX50" fmla="*/ 2346158 w 3537284"/>
              <a:gd name="connsiteY50" fmla="*/ 2514600 h 3404937"/>
              <a:gd name="connsiteX51" fmla="*/ 2310063 w 3537284"/>
              <a:gd name="connsiteY51" fmla="*/ 2538663 h 3404937"/>
              <a:gd name="connsiteX52" fmla="*/ 2286000 w 3537284"/>
              <a:gd name="connsiteY52" fmla="*/ 2562727 h 3404937"/>
              <a:gd name="connsiteX53" fmla="*/ 2177716 w 3537284"/>
              <a:gd name="connsiteY53" fmla="*/ 2598821 h 3404937"/>
              <a:gd name="connsiteX54" fmla="*/ 2141621 w 3537284"/>
              <a:gd name="connsiteY54" fmla="*/ 2610853 h 3404937"/>
              <a:gd name="connsiteX55" fmla="*/ 2105526 w 3537284"/>
              <a:gd name="connsiteY55" fmla="*/ 2622885 h 3404937"/>
              <a:gd name="connsiteX56" fmla="*/ 1792705 w 3537284"/>
              <a:gd name="connsiteY56" fmla="*/ 3176337 h 3404937"/>
              <a:gd name="connsiteX57" fmla="*/ 2514600 w 3537284"/>
              <a:gd name="connsiteY57" fmla="*/ 3356811 h 3404937"/>
              <a:gd name="connsiteX58" fmla="*/ 2791326 w 3537284"/>
              <a:gd name="connsiteY58" fmla="*/ 3224463 h 3404937"/>
              <a:gd name="connsiteX59" fmla="*/ 3537284 w 3537284"/>
              <a:gd name="connsiteY59" fmla="*/ 3404937 h 3404937"/>
              <a:gd name="connsiteX60" fmla="*/ 3525252 w 3537284"/>
              <a:gd name="connsiteY60" fmla="*/ 12032 h 3404937"/>
              <a:gd name="connsiteX61" fmla="*/ 84221 w 3537284"/>
              <a:gd name="connsiteY61" fmla="*/ 0 h 3404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537284" h="3404937">
                <a:moveTo>
                  <a:pt x="84221" y="0"/>
                </a:moveTo>
                <a:lnTo>
                  <a:pt x="0" y="2466474"/>
                </a:lnTo>
                <a:lnTo>
                  <a:pt x="601579" y="2273969"/>
                </a:lnTo>
                <a:lnTo>
                  <a:pt x="1143000" y="2033337"/>
                </a:lnTo>
                <a:lnTo>
                  <a:pt x="1215189" y="1732548"/>
                </a:lnTo>
                <a:lnTo>
                  <a:pt x="1419726" y="1696453"/>
                </a:lnTo>
                <a:lnTo>
                  <a:pt x="1395663" y="1660358"/>
                </a:lnTo>
                <a:cubicBezTo>
                  <a:pt x="1391652" y="1620253"/>
                  <a:pt x="1383631" y="1580347"/>
                  <a:pt x="1383631" y="1540042"/>
                </a:cubicBezTo>
                <a:cubicBezTo>
                  <a:pt x="1383631" y="1475748"/>
                  <a:pt x="1386976" y="1411241"/>
                  <a:pt x="1395663" y="1347537"/>
                </a:cubicBezTo>
                <a:cubicBezTo>
                  <a:pt x="1395664" y="1347531"/>
                  <a:pt x="1425741" y="1257303"/>
                  <a:pt x="1431758" y="1239253"/>
                </a:cubicBezTo>
                <a:lnTo>
                  <a:pt x="1467852" y="1130969"/>
                </a:lnTo>
                <a:cubicBezTo>
                  <a:pt x="1471863" y="1118937"/>
                  <a:pt x="1472849" y="1105426"/>
                  <a:pt x="1479884" y="1094874"/>
                </a:cubicBezTo>
                <a:cubicBezTo>
                  <a:pt x="1534302" y="1013246"/>
                  <a:pt x="1507560" y="1043135"/>
                  <a:pt x="1552074" y="998621"/>
                </a:cubicBezTo>
                <a:cubicBezTo>
                  <a:pt x="1572967" y="935941"/>
                  <a:pt x="1550420" y="985649"/>
                  <a:pt x="1588168" y="938463"/>
                </a:cubicBezTo>
                <a:cubicBezTo>
                  <a:pt x="1619269" y="899587"/>
                  <a:pt x="1610710" y="887341"/>
                  <a:pt x="1660358" y="854242"/>
                </a:cubicBezTo>
                <a:cubicBezTo>
                  <a:pt x="1672389" y="846221"/>
                  <a:pt x="1685161" y="839212"/>
                  <a:pt x="1696452" y="830179"/>
                </a:cubicBezTo>
                <a:cubicBezTo>
                  <a:pt x="1733752" y="800339"/>
                  <a:pt x="1707240" y="806739"/>
                  <a:pt x="1756610" y="782053"/>
                </a:cubicBezTo>
                <a:cubicBezTo>
                  <a:pt x="1767954" y="776381"/>
                  <a:pt x="1781361" y="775693"/>
                  <a:pt x="1792705" y="770021"/>
                </a:cubicBezTo>
                <a:cubicBezTo>
                  <a:pt x="1885992" y="723377"/>
                  <a:pt x="1774176" y="764165"/>
                  <a:pt x="1864895" y="733927"/>
                </a:cubicBezTo>
                <a:cubicBezTo>
                  <a:pt x="1872916" y="725906"/>
                  <a:pt x="1878812" y="714936"/>
                  <a:pt x="1888958" y="709863"/>
                </a:cubicBezTo>
                <a:cubicBezTo>
                  <a:pt x="1911645" y="698519"/>
                  <a:pt x="1936275" y="690774"/>
                  <a:pt x="1961147" y="685800"/>
                </a:cubicBezTo>
                <a:cubicBezTo>
                  <a:pt x="2060828" y="665865"/>
                  <a:pt x="2000957" y="675804"/>
                  <a:pt x="2141621" y="661737"/>
                </a:cubicBezTo>
                <a:cubicBezTo>
                  <a:pt x="2217821" y="665748"/>
                  <a:pt x="2294229" y="666861"/>
                  <a:pt x="2370221" y="673769"/>
                </a:cubicBezTo>
                <a:cubicBezTo>
                  <a:pt x="2407186" y="677129"/>
                  <a:pt x="2410413" y="693864"/>
                  <a:pt x="2442410" y="709863"/>
                </a:cubicBezTo>
                <a:cubicBezTo>
                  <a:pt x="2453754" y="715535"/>
                  <a:pt x="2467161" y="716223"/>
                  <a:pt x="2478505" y="721895"/>
                </a:cubicBezTo>
                <a:cubicBezTo>
                  <a:pt x="2512008" y="738646"/>
                  <a:pt x="2524085" y="755443"/>
                  <a:pt x="2550695" y="782053"/>
                </a:cubicBezTo>
                <a:cubicBezTo>
                  <a:pt x="2554705" y="794085"/>
                  <a:pt x="2557054" y="806804"/>
                  <a:pt x="2562726" y="818148"/>
                </a:cubicBezTo>
                <a:cubicBezTo>
                  <a:pt x="2577902" y="848500"/>
                  <a:pt x="2588473" y="855926"/>
                  <a:pt x="2610852" y="878306"/>
                </a:cubicBezTo>
                <a:cubicBezTo>
                  <a:pt x="2641096" y="969032"/>
                  <a:pt x="2600298" y="857198"/>
                  <a:pt x="2646947" y="950495"/>
                </a:cubicBezTo>
                <a:cubicBezTo>
                  <a:pt x="2652619" y="961839"/>
                  <a:pt x="2652820" y="975503"/>
                  <a:pt x="2658979" y="986590"/>
                </a:cubicBezTo>
                <a:cubicBezTo>
                  <a:pt x="2673024" y="1011871"/>
                  <a:pt x="2697959" y="1031343"/>
                  <a:pt x="2707105" y="1058779"/>
                </a:cubicBezTo>
                <a:cubicBezTo>
                  <a:pt x="2711116" y="1070811"/>
                  <a:pt x="2712978" y="1083787"/>
                  <a:pt x="2719137" y="1094874"/>
                </a:cubicBezTo>
                <a:cubicBezTo>
                  <a:pt x="2733182" y="1120155"/>
                  <a:pt x="2758117" y="1139627"/>
                  <a:pt x="2767263" y="1167063"/>
                </a:cubicBezTo>
                <a:cubicBezTo>
                  <a:pt x="2783868" y="1216876"/>
                  <a:pt x="2772260" y="1192605"/>
                  <a:pt x="2803358" y="1239253"/>
                </a:cubicBezTo>
                <a:cubicBezTo>
                  <a:pt x="2827900" y="1312883"/>
                  <a:pt x="2807986" y="1245274"/>
                  <a:pt x="2827421" y="1371600"/>
                </a:cubicBezTo>
                <a:cubicBezTo>
                  <a:pt x="2830531" y="1391812"/>
                  <a:pt x="2835442" y="1411705"/>
                  <a:pt x="2839452" y="1431758"/>
                </a:cubicBezTo>
                <a:cubicBezTo>
                  <a:pt x="2835442" y="1519990"/>
                  <a:pt x="2833714" y="1608355"/>
                  <a:pt x="2827421" y="1696453"/>
                </a:cubicBezTo>
                <a:cubicBezTo>
                  <a:pt x="2825683" y="1720786"/>
                  <a:pt x="2821306" y="1744975"/>
                  <a:pt x="2815389" y="1768642"/>
                </a:cubicBezTo>
                <a:cubicBezTo>
                  <a:pt x="2809237" y="1793250"/>
                  <a:pt x="2791326" y="1840832"/>
                  <a:pt x="2791326" y="1840832"/>
                </a:cubicBezTo>
                <a:cubicBezTo>
                  <a:pt x="2767753" y="1982275"/>
                  <a:pt x="2791193" y="1853467"/>
                  <a:pt x="2767263" y="1961148"/>
                </a:cubicBezTo>
                <a:cubicBezTo>
                  <a:pt x="2757452" y="2005296"/>
                  <a:pt x="2755772" y="2027524"/>
                  <a:pt x="2743200" y="2069432"/>
                </a:cubicBezTo>
                <a:cubicBezTo>
                  <a:pt x="2735912" y="2093727"/>
                  <a:pt x="2727158" y="2117558"/>
                  <a:pt x="2719137" y="2141621"/>
                </a:cubicBezTo>
                <a:lnTo>
                  <a:pt x="2695074" y="2213811"/>
                </a:lnTo>
                <a:cubicBezTo>
                  <a:pt x="2691063" y="2225843"/>
                  <a:pt x="2690077" y="2239354"/>
                  <a:pt x="2683042" y="2249906"/>
                </a:cubicBezTo>
                <a:cubicBezTo>
                  <a:pt x="2667000" y="2273969"/>
                  <a:pt x="2655366" y="2301646"/>
                  <a:pt x="2634916" y="2322095"/>
                </a:cubicBezTo>
                <a:cubicBezTo>
                  <a:pt x="2626895" y="2330116"/>
                  <a:pt x="2617938" y="2337300"/>
                  <a:pt x="2610852" y="2346158"/>
                </a:cubicBezTo>
                <a:cubicBezTo>
                  <a:pt x="2601819" y="2357449"/>
                  <a:pt x="2596311" y="2371371"/>
                  <a:pt x="2586789" y="2382253"/>
                </a:cubicBezTo>
                <a:cubicBezTo>
                  <a:pt x="2568052" y="2403667"/>
                  <a:pt x="2523893" y="2451649"/>
                  <a:pt x="2490537" y="2466474"/>
                </a:cubicBezTo>
                <a:cubicBezTo>
                  <a:pt x="2467358" y="2476776"/>
                  <a:pt x="2442410" y="2482516"/>
                  <a:pt x="2418347" y="2490537"/>
                </a:cubicBezTo>
                <a:lnTo>
                  <a:pt x="2382252" y="2502569"/>
                </a:lnTo>
                <a:lnTo>
                  <a:pt x="2346158" y="2514600"/>
                </a:lnTo>
                <a:cubicBezTo>
                  <a:pt x="2334126" y="2522621"/>
                  <a:pt x="2321354" y="2529630"/>
                  <a:pt x="2310063" y="2538663"/>
                </a:cubicBezTo>
                <a:cubicBezTo>
                  <a:pt x="2301205" y="2545749"/>
                  <a:pt x="2296146" y="2557654"/>
                  <a:pt x="2286000" y="2562727"/>
                </a:cubicBezTo>
                <a:cubicBezTo>
                  <a:pt x="2285996" y="2562729"/>
                  <a:pt x="2195766" y="2592804"/>
                  <a:pt x="2177716" y="2598821"/>
                </a:cubicBezTo>
                <a:lnTo>
                  <a:pt x="2141621" y="2610853"/>
                </a:lnTo>
                <a:lnTo>
                  <a:pt x="2105526" y="2622885"/>
                </a:lnTo>
                <a:lnTo>
                  <a:pt x="1792705" y="3176337"/>
                </a:lnTo>
                <a:lnTo>
                  <a:pt x="2514600" y="3356811"/>
                </a:lnTo>
                <a:lnTo>
                  <a:pt x="2791326" y="3224463"/>
                </a:lnTo>
                <a:lnTo>
                  <a:pt x="3537284" y="3404937"/>
                </a:lnTo>
                <a:cubicBezTo>
                  <a:pt x="3533273" y="2273969"/>
                  <a:pt x="3529263" y="1143000"/>
                  <a:pt x="3525252" y="12032"/>
                </a:cubicBezTo>
                <a:lnTo>
                  <a:pt x="84221" y="0"/>
                </a:lnTo>
                <a:close/>
              </a:path>
            </a:pathLst>
          </a:custGeom>
          <a:solidFill>
            <a:srgbClr val="F3C82E">
              <a:alpha val="34118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orma libre 9">
            <a:extLst>
              <a:ext uri="{FF2B5EF4-FFF2-40B4-BE49-F238E27FC236}">
                <a16:creationId xmlns:a16="http://schemas.microsoft.com/office/drawing/2014/main" id="{E2FEEE5F-F178-A84E-8963-8A0BAACEF249}"/>
              </a:ext>
            </a:extLst>
          </p:cNvPr>
          <p:cNvSpPr/>
          <p:nvPr/>
        </p:nvSpPr>
        <p:spPr>
          <a:xfrm>
            <a:off x="5377721" y="2664502"/>
            <a:ext cx="1240436" cy="918147"/>
          </a:xfrm>
          <a:custGeom>
            <a:avLst/>
            <a:gdLst>
              <a:gd name="connsiteX0" fmla="*/ 56213 w 1240436"/>
              <a:gd name="connsiteY0" fmla="*/ 843196 h 918147"/>
              <a:gd name="connsiteX1" fmla="*/ 502171 w 1240436"/>
              <a:gd name="connsiteY1" fmla="*/ 918147 h 918147"/>
              <a:gd name="connsiteX2" fmla="*/ 520909 w 1240436"/>
              <a:gd name="connsiteY2" fmla="*/ 843196 h 918147"/>
              <a:gd name="connsiteX3" fmla="*/ 1240436 w 1240436"/>
              <a:gd name="connsiteY3" fmla="*/ 712032 h 918147"/>
              <a:gd name="connsiteX4" fmla="*/ 1229194 w 1240436"/>
              <a:gd name="connsiteY4" fmla="*/ 633334 h 918147"/>
              <a:gd name="connsiteX5" fmla="*/ 1056807 w 1240436"/>
              <a:gd name="connsiteY5" fmla="*/ 633334 h 918147"/>
              <a:gd name="connsiteX6" fmla="*/ 940633 w 1240436"/>
              <a:gd name="connsiteY6" fmla="*/ 663314 h 918147"/>
              <a:gd name="connsiteX7" fmla="*/ 809469 w 1240436"/>
              <a:gd name="connsiteY7" fmla="*/ 427219 h 918147"/>
              <a:gd name="connsiteX8" fmla="*/ 640830 w 1240436"/>
              <a:gd name="connsiteY8" fmla="*/ 194872 h 918147"/>
              <a:gd name="connsiteX9" fmla="*/ 633335 w 1240436"/>
              <a:gd name="connsiteY9" fmla="*/ 26232 h 918147"/>
              <a:gd name="connsiteX10" fmla="*/ 573374 w 1240436"/>
              <a:gd name="connsiteY10" fmla="*/ 0 h 918147"/>
              <a:gd name="connsiteX11" fmla="*/ 412230 w 1240436"/>
              <a:gd name="connsiteY11" fmla="*/ 3747 h 918147"/>
              <a:gd name="connsiteX12" fmla="*/ 262328 w 1240436"/>
              <a:gd name="connsiteY12" fmla="*/ 236095 h 918147"/>
              <a:gd name="connsiteX13" fmla="*/ 131164 w 1240436"/>
              <a:gd name="connsiteY13" fmla="*/ 378501 h 918147"/>
              <a:gd name="connsiteX14" fmla="*/ 119922 w 1240436"/>
              <a:gd name="connsiteY14" fmla="*/ 520908 h 918147"/>
              <a:gd name="connsiteX15" fmla="*/ 138659 w 1240436"/>
              <a:gd name="connsiteY15" fmla="*/ 610849 h 918147"/>
              <a:gd name="connsiteX16" fmla="*/ 0 w 1240436"/>
              <a:gd name="connsiteY16" fmla="*/ 738265 h 918147"/>
              <a:gd name="connsiteX17" fmla="*/ 56213 w 1240436"/>
              <a:gd name="connsiteY17" fmla="*/ 843196 h 9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40436" h="918147">
                <a:moveTo>
                  <a:pt x="56213" y="843196"/>
                </a:moveTo>
                <a:lnTo>
                  <a:pt x="502171" y="918147"/>
                </a:lnTo>
                <a:lnTo>
                  <a:pt x="520909" y="843196"/>
                </a:lnTo>
                <a:lnTo>
                  <a:pt x="1240436" y="712032"/>
                </a:lnTo>
                <a:lnTo>
                  <a:pt x="1229194" y="633334"/>
                </a:lnTo>
                <a:lnTo>
                  <a:pt x="1056807" y="633334"/>
                </a:lnTo>
                <a:lnTo>
                  <a:pt x="940633" y="663314"/>
                </a:lnTo>
                <a:lnTo>
                  <a:pt x="809469" y="427219"/>
                </a:lnTo>
                <a:lnTo>
                  <a:pt x="640830" y="194872"/>
                </a:lnTo>
                <a:lnTo>
                  <a:pt x="633335" y="26232"/>
                </a:lnTo>
                <a:lnTo>
                  <a:pt x="573374" y="0"/>
                </a:lnTo>
                <a:lnTo>
                  <a:pt x="412230" y="3747"/>
                </a:lnTo>
                <a:lnTo>
                  <a:pt x="262328" y="236095"/>
                </a:lnTo>
                <a:lnTo>
                  <a:pt x="131164" y="378501"/>
                </a:lnTo>
                <a:lnTo>
                  <a:pt x="119922" y="520908"/>
                </a:lnTo>
                <a:lnTo>
                  <a:pt x="138659" y="610849"/>
                </a:lnTo>
                <a:lnTo>
                  <a:pt x="0" y="738265"/>
                </a:lnTo>
                <a:lnTo>
                  <a:pt x="56213" y="843196"/>
                </a:lnTo>
                <a:close/>
              </a:path>
            </a:pathLst>
          </a:custGeom>
          <a:solidFill>
            <a:srgbClr val="A26176">
              <a:alpha val="23137"/>
            </a:srgb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Forma libre 17">
            <a:extLst>
              <a:ext uri="{FF2B5EF4-FFF2-40B4-BE49-F238E27FC236}">
                <a16:creationId xmlns:a16="http://schemas.microsoft.com/office/drawing/2014/main" id="{6584BB6C-43C4-9B47-93DC-39B7D975B4C2}"/>
              </a:ext>
            </a:extLst>
          </p:cNvPr>
          <p:cNvSpPr/>
          <p:nvPr/>
        </p:nvSpPr>
        <p:spPr>
          <a:xfrm>
            <a:off x="1082351" y="3713584"/>
            <a:ext cx="4926563" cy="1511559"/>
          </a:xfrm>
          <a:custGeom>
            <a:avLst/>
            <a:gdLst>
              <a:gd name="connsiteX0" fmla="*/ 0 w 4926563"/>
              <a:gd name="connsiteY0" fmla="*/ 877077 h 1511559"/>
              <a:gd name="connsiteX1" fmla="*/ 3946849 w 4926563"/>
              <a:gd name="connsiteY1" fmla="*/ 9330 h 1511559"/>
              <a:gd name="connsiteX2" fmla="*/ 4226767 w 4926563"/>
              <a:gd name="connsiteY2" fmla="*/ 0 h 1511559"/>
              <a:gd name="connsiteX3" fmla="*/ 4478694 w 4926563"/>
              <a:gd name="connsiteY3" fmla="*/ 223934 h 1511559"/>
              <a:gd name="connsiteX4" fmla="*/ 4926563 w 4926563"/>
              <a:gd name="connsiteY4" fmla="*/ 363894 h 1511559"/>
              <a:gd name="connsiteX5" fmla="*/ 4823927 w 4926563"/>
              <a:gd name="connsiteY5" fmla="*/ 597159 h 1511559"/>
              <a:gd name="connsiteX6" fmla="*/ 4329404 w 4926563"/>
              <a:gd name="connsiteY6" fmla="*/ 737118 h 1511559"/>
              <a:gd name="connsiteX7" fmla="*/ 4320073 w 4926563"/>
              <a:gd name="connsiteY7" fmla="*/ 1035698 h 1511559"/>
              <a:gd name="connsiteX8" fmla="*/ 2780522 w 4926563"/>
              <a:gd name="connsiteY8" fmla="*/ 1511559 h 1511559"/>
              <a:gd name="connsiteX9" fmla="*/ 0 w 4926563"/>
              <a:gd name="connsiteY9" fmla="*/ 1502228 h 1511559"/>
              <a:gd name="connsiteX10" fmla="*/ 0 w 4926563"/>
              <a:gd name="connsiteY10" fmla="*/ 877077 h 151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26563" h="1511559">
                <a:moveTo>
                  <a:pt x="0" y="877077"/>
                </a:moveTo>
                <a:lnTo>
                  <a:pt x="3946849" y="9330"/>
                </a:lnTo>
                <a:lnTo>
                  <a:pt x="4226767" y="0"/>
                </a:lnTo>
                <a:lnTo>
                  <a:pt x="4478694" y="223934"/>
                </a:lnTo>
                <a:lnTo>
                  <a:pt x="4926563" y="363894"/>
                </a:lnTo>
                <a:lnTo>
                  <a:pt x="4823927" y="597159"/>
                </a:lnTo>
                <a:lnTo>
                  <a:pt x="4329404" y="737118"/>
                </a:lnTo>
                <a:lnTo>
                  <a:pt x="4320073" y="1035698"/>
                </a:lnTo>
                <a:lnTo>
                  <a:pt x="2780522" y="1511559"/>
                </a:lnTo>
                <a:lnTo>
                  <a:pt x="0" y="1502228"/>
                </a:lnTo>
                <a:lnTo>
                  <a:pt x="0" y="877077"/>
                </a:lnTo>
                <a:close/>
              </a:path>
            </a:pathLst>
          </a:custGeom>
          <a:solidFill>
            <a:srgbClr val="89EBEA">
              <a:alpha val="29804"/>
            </a:srgb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813AF96C-0ED0-1742-B92D-30F66CA7ABC8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0C3DD7D-83A8-E949-AA01-385AE0F67685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8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7241E001-B823-564D-869D-C81B33B24051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B14A1537-C409-A34D-851A-D0003C4CE8E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7DE0AB73-6F51-0143-A953-48B8AC10432E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EFB161F5-96A6-0B43-A9D5-694196186E72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1" name="Flecha: hacia abajo 1">
            <a:extLst>
              <a:ext uri="{FF2B5EF4-FFF2-40B4-BE49-F238E27FC236}">
                <a16:creationId xmlns:a16="http://schemas.microsoft.com/office/drawing/2014/main" id="{C619CE5E-2748-A749-A2F2-DB12E341E872}"/>
              </a:ext>
            </a:extLst>
          </p:cNvPr>
          <p:cNvSpPr/>
          <p:nvPr/>
        </p:nvSpPr>
        <p:spPr>
          <a:xfrm rot="1601474">
            <a:off x="2615466" y="1791511"/>
            <a:ext cx="362861" cy="740225"/>
          </a:xfrm>
          <a:custGeom>
            <a:avLst>
              <a:gd name="f0" fmla="val 1630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4F81B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</p:txBody>
      </p:sp>
      <p:sp>
        <p:nvSpPr>
          <p:cNvPr id="12" name="CustomShape 4">
            <a:extLst>
              <a:ext uri="{FF2B5EF4-FFF2-40B4-BE49-F238E27FC236}">
                <a16:creationId xmlns:a16="http://schemas.microsoft.com/office/drawing/2014/main" id="{C16C2FD9-4CB6-FD4E-AF76-A2F8251EC824}"/>
              </a:ext>
            </a:extLst>
          </p:cNvPr>
          <p:cNvSpPr/>
          <p:nvPr/>
        </p:nvSpPr>
        <p:spPr>
          <a:xfrm flipH="1">
            <a:off x="745386" y="2880360"/>
            <a:ext cx="3313794" cy="2187628"/>
          </a:xfrm>
          <a:prstGeom prst="rect">
            <a:avLst/>
          </a:prstGeom>
          <a:noFill/>
          <a:ln w="9528" cap="flat">
            <a:solidFill>
              <a:srgbClr val="4F81BD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big and </a:t>
            </a:r>
            <a:r>
              <a:rPr lang="en-US" sz="3200" b="1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very </a:t>
            </a:r>
            <a:r>
              <a:rPr lang="en-US" sz="320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strong</a:t>
            </a: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!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200" b="0" i="0" u="none" strike="noStrike" kern="1200" cap="none" spc="-1" baseline="0" dirty="0">
              <a:solidFill>
                <a:srgbClr val="000000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CAUTION!!</a:t>
            </a:r>
          </a:p>
        </p:txBody>
      </p:sp>
      <p:sp>
        <p:nvSpPr>
          <p:cNvPr id="13" name="Flecha: hacia abajo 18">
            <a:extLst>
              <a:ext uri="{FF2B5EF4-FFF2-40B4-BE49-F238E27FC236}">
                <a16:creationId xmlns:a16="http://schemas.microsoft.com/office/drawing/2014/main" id="{E4C20708-DC27-9446-BEC9-EE8905145940}"/>
              </a:ext>
            </a:extLst>
          </p:cNvPr>
          <p:cNvSpPr/>
          <p:nvPr/>
        </p:nvSpPr>
        <p:spPr>
          <a:xfrm rot="19858075">
            <a:off x="6917770" y="1790996"/>
            <a:ext cx="362861" cy="740225"/>
          </a:xfrm>
          <a:custGeom>
            <a:avLst>
              <a:gd name="f0" fmla="val 16306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4F81B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FFFFFF"/>
              </a:solidFill>
              <a:uFillTx/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0C0F0875-DD52-F948-AF1D-5CC02A5056DE}"/>
              </a:ext>
            </a:extLst>
          </p:cNvPr>
          <p:cNvSpPr/>
          <p:nvPr/>
        </p:nvSpPr>
        <p:spPr>
          <a:xfrm flipH="1">
            <a:off x="6175816" y="2880360"/>
            <a:ext cx="3313794" cy="2187628"/>
          </a:xfrm>
          <a:prstGeom prst="rect">
            <a:avLst/>
          </a:prstGeom>
          <a:noFill/>
          <a:ln w="9528" cap="flat">
            <a:solidFill>
              <a:srgbClr val="4F81BD"/>
            </a:solidFill>
            <a:prstDash val="solid"/>
            <a:miter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loud and annoying!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3200" spc="-1" dirty="0">
              <a:solidFill>
                <a:srgbClr val="000000"/>
              </a:solidFill>
              <a:latin typeface="Calibri" panose="020F0502020204030204" pitchFamily="34" charset="0"/>
              <a:ea typeface="DejaVu Sans"/>
              <a:cs typeface="Calibri" panose="020F0502020204030204" pitchFamily="34" charset="0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CAUTION!!</a:t>
            </a:r>
          </a:p>
        </p:txBody>
      </p:sp>
      <p:sp>
        <p:nvSpPr>
          <p:cNvPr id="17" name="CustomShape 4">
            <a:extLst>
              <a:ext uri="{FF2B5EF4-FFF2-40B4-BE49-F238E27FC236}">
                <a16:creationId xmlns:a16="http://schemas.microsoft.com/office/drawing/2014/main" id="{AE354296-AA6D-9143-8240-76FA5C0027B4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19" name="CustomShape 4">
            <a:extLst>
              <a:ext uri="{FF2B5EF4-FFF2-40B4-BE49-F238E27FC236}">
                <a16:creationId xmlns:a16="http://schemas.microsoft.com/office/drawing/2014/main" id="{38B5AB93-5A63-5E49-898D-153D97DB8749}"/>
              </a:ext>
            </a:extLst>
          </p:cNvPr>
          <p:cNvSpPr/>
          <p:nvPr/>
        </p:nvSpPr>
        <p:spPr>
          <a:xfrm>
            <a:off x="552563" y="557655"/>
            <a:ext cx="8996268" cy="109727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Scanner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big magnet + radio frequency transmitter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4FD7B985-BC4D-B84D-993F-D8843F34D662}"/>
              </a:ext>
            </a:extLst>
          </p:cNvPr>
          <p:cNvSpPr/>
          <p:nvPr/>
        </p:nvSpPr>
        <p:spPr>
          <a:xfrm>
            <a:off x="7594558" y="6543720"/>
            <a:ext cx="2299322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057DD58-41F7-3442-9F19-82633DCADF84}" type="slidenum">
              <a:rPr lang="en-US" sz="1800" b="0" i="0" u="none" strike="noStrike" kern="1200" cap="none" spc="-1" baseline="0">
                <a:solidFill>
                  <a:srgbClr val="000000"/>
                </a:solidFill>
                <a:uFillTx/>
                <a:latin typeface="Arial"/>
                <a:ea typeface="DejaVu Sans"/>
                <a:cs typeface="DejaVu Sans"/>
              </a:rPr>
              <a:t>9</a:t>
            </a:fld>
            <a:endParaRPr lang="en-US" sz="1800" b="0" i="0" u="none" strike="noStrike" kern="1200" cap="none" spc="-1" baseline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  <p:sp>
        <p:nvSpPr>
          <p:cNvPr id="6" name="CustomShape 5">
            <a:extLst>
              <a:ext uri="{FF2B5EF4-FFF2-40B4-BE49-F238E27FC236}">
                <a16:creationId xmlns:a16="http://schemas.microsoft.com/office/drawing/2014/main" id="{81CB345F-861C-A04E-83E2-6AD8E288C251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7" name="CustomShape 6">
            <a:extLst>
              <a:ext uri="{FF2B5EF4-FFF2-40B4-BE49-F238E27FC236}">
                <a16:creationId xmlns:a16="http://schemas.microsoft.com/office/drawing/2014/main" id="{1DFDDC5B-3DF0-D242-BE7E-BB5FE75C4A57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8" name="CustomShape 7">
            <a:extLst>
              <a:ext uri="{FF2B5EF4-FFF2-40B4-BE49-F238E27FC236}">
                <a16:creationId xmlns:a16="http://schemas.microsoft.com/office/drawing/2014/main" id="{90B0AC26-B564-8F44-A10B-A76A4471D88B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9" name="CustomShape 8">
            <a:extLst>
              <a:ext uri="{FF2B5EF4-FFF2-40B4-BE49-F238E27FC236}">
                <a16:creationId xmlns:a16="http://schemas.microsoft.com/office/drawing/2014/main" id="{AE6CD7E5-50FC-B848-AE2D-21771400A171}"/>
              </a:ext>
            </a:extLst>
          </p:cNvPr>
          <p:cNvSpPr/>
          <p:nvPr/>
        </p:nvSpPr>
        <p:spPr>
          <a:xfrm>
            <a:off x="155521" y="-136437"/>
            <a:ext cx="286198" cy="28619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0" tIns="0" rIns="0" bIns="0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s-ES" sz="18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10" name="CustomShape 4">
            <a:extLst>
              <a:ext uri="{FF2B5EF4-FFF2-40B4-BE49-F238E27FC236}">
                <a16:creationId xmlns:a16="http://schemas.microsoft.com/office/drawing/2014/main" id="{2E78E503-A49B-244F-BB3C-13CD122C1130}"/>
              </a:ext>
            </a:extLst>
          </p:cNvPr>
          <p:cNvSpPr/>
          <p:nvPr/>
        </p:nvSpPr>
        <p:spPr>
          <a:xfrm>
            <a:off x="552563" y="557655"/>
            <a:ext cx="8996268" cy="109727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Scanner = </a:t>
            </a: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big magnet + radio frequency transmitter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8C033F40-4626-3047-B603-C9F4985AED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76002" y="1971720"/>
            <a:ext cx="3516590" cy="401097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2" name="Picture 6">
            <a:extLst>
              <a:ext uri="{FF2B5EF4-FFF2-40B4-BE49-F238E27FC236}">
                <a16:creationId xmlns:a16="http://schemas.microsoft.com/office/drawing/2014/main" id="{09219A39-8CB9-DD45-BF47-733F96FFF45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28" r="17893"/>
          <a:stretch>
            <a:fillRect/>
          </a:stretch>
        </p:blipFill>
        <p:spPr>
          <a:xfrm>
            <a:off x="2500362" y="3165104"/>
            <a:ext cx="1480459" cy="149482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13" name="Flecha: hacia abajo 2">
            <a:extLst>
              <a:ext uri="{FF2B5EF4-FFF2-40B4-BE49-F238E27FC236}">
                <a16:creationId xmlns:a16="http://schemas.microsoft.com/office/drawing/2014/main" id="{0E6A2326-E660-1741-9D7D-7B07B9817F5B}"/>
              </a:ext>
            </a:extLst>
          </p:cNvPr>
          <p:cNvSpPr/>
          <p:nvPr/>
        </p:nvSpPr>
        <p:spPr>
          <a:xfrm flipV="1">
            <a:off x="1834304" y="1698516"/>
            <a:ext cx="478971" cy="4010979"/>
          </a:xfrm>
          <a:custGeom>
            <a:avLst>
              <a:gd name="f0" fmla="val 20310"/>
              <a:gd name="f1" fmla="val 5400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10800"/>
              <a:gd name="f10" fmla="+- 0 0 -270"/>
              <a:gd name="f11" fmla="+- 0 0 -90"/>
              <a:gd name="f12" fmla="*/ f5 1 21600"/>
              <a:gd name="f13" fmla="*/ f6 1 21600"/>
              <a:gd name="f14" fmla="val f7"/>
              <a:gd name="f15" fmla="val f8"/>
              <a:gd name="f16" fmla="pin 0 f1 10800"/>
              <a:gd name="f17" fmla="pin 0 f0 21600"/>
              <a:gd name="f18" fmla="*/ f10 f2 1"/>
              <a:gd name="f19" fmla="*/ f11 f2 1"/>
              <a:gd name="f20" fmla="+- f15 0 f14"/>
              <a:gd name="f21" fmla="val f16"/>
              <a:gd name="f22" fmla="val f17"/>
              <a:gd name="f23" fmla="*/ f16 f12 1"/>
              <a:gd name="f24" fmla="*/ f17 f13 1"/>
              <a:gd name="f25" fmla="*/ f18 1 f4"/>
              <a:gd name="f26" fmla="*/ f19 1 f4"/>
              <a:gd name="f27" fmla="*/ f20 1 21600"/>
              <a:gd name="f28" fmla="+- 21600 0 f21"/>
              <a:gd name="f29" fmla="+- 21600 0 f22"/>
              <a:gd name="f30" fmla="*/ f21 f12 1"/>
              <a:gd name="f31" fmla="*/ f22 f13 1"/>
              <a:gd name="f32" fmla="+- f25 0 f3"/>
              <a:gd name="f33" fmla="+- f26 0 f3"/>
              <a:gd name="f34" fmla="*/ 0 f27 1"/>
              <a:gd name="f35" fmla="*/ 21600 f27 1"/>
              <a:gd name="f36" fmla="*/ f29 f21 1"/>
              <a:gd name="f37" fmla="*/ f28 f12 1"/>
              <a:gd name="f38" fmla="*/ f36 1 10800"/>
              <a:gd name="f39" fmla="*/ f34 1 f27"/>
              <a:gd name="f40" fmla="*/ f35 1 f27"/>
              <a:gd name="f41" fmla="+- f22 f38 0"/>
              <a:gd name="f42" fmla="*/ f39 f13 1"/>
              <a:gd name="f43" fmla="*/ f39 f12 1"/>
              <a:gd name="f44" fmla="*/ f40 f12 1"/>
              <a:gd name="f45" fmla="*/ f41 f13 1"/>
            </a:gdLst>
            <a:ahLst>
              <a:ahXY gdRefX="f1" minX="f7" maxX="f9" gdRefY="f0" minY="f7" maxY="f8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32">
                <a:pos x="f43" y="f31"/>
              </a:cxn>
              <a:cxn ang="f33">
                <a:pos x="f44" y="f31"/>
              </a:cxn>
            </a:cxnLst>
            <a:rect l="f30" t="f42" r="f37" b="f45"/>
            <a:pathLst>
              <a:path w="21600" h="21600">
                <a:moveTo>
                  <a:pt x="f21" y="f7"/>
                </a:moveTo>
                <a:lnTo>
                  <a:pt x="f21" y="f22"/>
                </a:lnTo>
                <a:lnTo>
                  <a:pt x="f7" y="f22"/>
                </a:lnTo>
                <a:lnTo>
                  <a:pt x="f9" y="f8"/>
                </a:lnTo>
                <a:lnTo>
                  <a:pt x="f8" y="f22"/>
                </a:lnTo>
                <a:lnTo>
                  <a:pt x="f28" y="f22"/>
                </a:lnTo>
                <a:lnTo>
                  <a:pt x="f28" y="f7"/>
                </a:lnTo>
                <a:close/>
              </a:path>
            </a:pathLst>
          </a:custGeom>
          <a:solidFill>
            <a:srgbClr val="C0504D"/>
          </a:solidFill>
          <a:ln w="25402" cap="flat">
            <a:solidFill>
              <a:srgbClr val="385D8A"/>
            </a:solidFill>
            <a:prstDash val="solid"/>
            <a:miter/>
          </a:ln>
        </p:spPr>
        <p:txBody>
          <a:bodyPr vert="eaVert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s-ES" sz="1800" b="0" i="0" u="none" strike="noStrike" kern="1200" cap="none" spc="0" baseline="0">
                <a:solidFill>
                  <a:srgbClr val="FFFFFF"/>
                </a:solidFill>
                <a:uFillTx/>
                <a:latin typeface="Arial"/>
                <a:ea typeface="DejaVu Sans"/>
                <a:cs typeface="DejaVu Sans"/>
              </a:rPr>
              <a:t>MAGNETIC FIELD</a:t>
            </a:r>
          </a:p>
        </p:txBody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A081CADB-8B8F-444D-9630-A1621AE49EE0}"/>
              </a:ext>
            </a:extLst>
          </p:cNvPr>
          <p:cNvSpPr/>
          <p:nvPr/>
        </p:nvSpPr>
        <p:spPr>
          <a:xfrm>
            <a:off x="3338281" y="5275667"/>
            <a:ext cx="4733411" cy="57764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 dirty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When you put something inside a magnetic field, its H protons align (their spin) to the magnetic field.</a:t>
            </a:r>
          </a:p>
        </p:txBody>
      </p:sp>
      <p:cxnSp>
        <p:nvCxnSpPr>
          <p:cNvPr id="15" name="Conector recto de flecha 4">
            <a:extLst>
              <a:ext uri="{FF2B5EF4-FFF2-40B4-BE49-F238E27FC236}">
                <a16:creationId xmlns:a16="http://schemas.microsoft.com/office/drawing/2014/main" id="{CED92DC1-3C85-C14B-ACCD-04C931B888AD}"/>
              </a:ext>
            </a:extLst>
          </p:cNvPr>
          <p:cNvCxnSpPr/>
          <p:nvPr/>
        </p:nvCxnSpPr>
        <p:spPr>
          <a:xfrm flipV="1">
            <a:off x="4284887" y="2960918"/>
            <a:ext cx="0" cy="1699010"/>
          </a:xfrm>
          <a:prstGeom prst="straightConnector1">
            <a:avLst/>
          </a:prstGeom>
          <a:noFill/>
          <a:ln w="76196" cap="flat">
            <a:solidFill>
              <a:srgbClr val="0070C0"/>
            </a:solidFill>
            <a:prstDash val="solid"/>
            <a:miter/>
            <a:tailEnd type="arrow"/>
          </a:ln>
        </p:spPr>
      </p:cxnSp>
      <p:sp>
        <p:nvSpPr>
          <p:cNvPr id="16" name="CustomShape 4">
            <a:extLst>
              <a:ext uri="{FF2B5EF4-FFF2-40B4-BE49-F238E27FC236}">
                <a16:creationId xmlns:a16="http://schemas.microsoft.com/office/drawing/2014/main" id="{3BC6F5F4-133B-F345-B3DD-A53A5D28D9FB}"/>
              </a:ext>
            </a:extLst>
          </p:cNvPr>
          <p:cNvSpPr/>
          <p:nvPr/>
        </p:nvSpPr>
        <p:spPr>
          <a:xfrm rot="16200004">
            <a:off x="3193811" y="3796411"/>
            <a:ext cx="1685449" cy="23220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-1" baseline="0">
                <a:solidFill>
                  <a:srgbClr val="000000"/>
                </a:solidFill>
                <a:uFillTx/>
                <a:latin typeface="Calibri" pitchFamily="34"/>
                <a:ea typeface="DejaVu Sans"/>
                <a:cs typeface="Calibri" pitchFamily="34"/>
              </a:rPr>
              <a:t>Hidrogen protons</a:t>
            </a:r>
          </a:p>
        </p:txBody>
      </p:sp>
      <p:sp>
        <p:nvSpPr>
          <p:cNvPr id="19" name="CustomShape 4">
            <a:extLst>
              <a:ext uri="{FF2B5EF4-FFF2-40B4-BE49-F238E27FC236}">
                <a16:creationId xmlns:a16="http://schemas.microsoft.com/office/drawing/2014/main" id="{E9FA4EAB-6E9C-B448-A7A3-09819F43E40A}"/>
              </a:ext>
            </a:extLst>
          </p:cNvPr>
          <p:cNvSpPr/>
          <p:nvPr/>
        </p:nvSpPr>
        <p:spPr>
          <a:xfrm>
            <a:off x="552563" y="6662"/>
            <a:ext cx="4488668" cy="517358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0004" tIns="44997" rIns="90004" bIns="44997" anchor="t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0" i="0" u="none" strike="noStrike" kern="1200" cap="none" spc="-1" baseline="0" dirty="0">
                <a:solidFill>
                  <a:srgbClr val="000000"/>
                </a:solidFill>
                <a:uFillTx/>
                <a:latin typeface="Baskerville Old Face"/>
                <a:ea typeface="DejaVu Sans"/>
                <a:cs typeface="DejaVu Sans"/>
              </a:rPr>
              <a:t>Here are the basics of MR imaging</a:t>
            </a:r>
            <a:endParaRPr lang="en-US" sz="2400" b="0" i="0" u="none" strike="noStrike" kern="1200" cap="none" spc="-1" baseline="0" dirty="0">
              <a:solidFill>
                <a:srgbClr val="000000"/>
              </a:solidFill>
              <a:uFillTx/>
              <a:latin typeface="Arial"/>
              <a:ea typeface="DejaVu Sans"/>
              <a:cs typeface="DejaVu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9009</TotalTime>
  <Words>2084</Words>
  <Application>Microsoft Macintosh PowerPoint</Application>
  <PresentationFormat>A4 (210 x 297 mm)</PresentationFormat>
  <Paragraphs>448</Paragraphs>
  <Slides>43</Slides>
  <Notes>43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0" baseType="lpstr">
      <vt:lpstr>Arial</vt:lpstr>
      <vt:lpstr>Baskerville Old Face</vt:lpstr>
      <vt:lpstr>Calibri</vt:lpstr>
      <vt:lpstr>Franklin Gothic Book</vt:lpstr>
      <vt:lpstr>Liberation Sans</vt:lpstr>
      <vt:lpstr>Times New Roman</vt:lpstr>
      <vt:lpstr>Recorte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331</cp:revision>
  <dcterms:modified xsi:type="dcterms:W3CDTF">2021-04-11T15:44:50Z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PresentationFormat">
    <vt:lpwstr>A4 (210 x 297 mm)</vt:lpwstr>
  </property>
  <property fmtid="{D5CDD505-2E9C-101B-9397-08002B2CF9AE}" pid="7" name="ScaleCrop">
    <vt:bool>false</vt:bool>
  </property>
  <property fmtid="{D5CDD505-2E9C-101B-9397-08002B2CF9AE}" pid="8" name="ShareDoc">
    <vt:bool>false</vt:bool>
  </property>
</Properties>
</file>